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jpe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media/image33.png" ContentType="image/png"/>
  <Override PartName="/ppt/tags/tag20.xml" ContentType="application/vnd.openxmlformats-officedocument.presentationml.tags+xml"/>
  <Override PartName="/ppt/media/image34.png" ContentType="image/png"/>
  <Override PartName="/ppt/tags/tag21.xml" ContentType="application/vnd.openxmlformats-officedocument.presentationml.tags+xml"/>
  <Override PartName="/ppt/media/image35.png" ContentType="image/png"/>
  <Override PartName="/ppt/tags/tag22.xml" ContentType="application/vnd.openxmlformats-officedocument.presentationml.tags+xml"/>
  <Override PartName="/ppt/media/image36.png" ContentType="image/png"/>
  <Override PartName="/ppt/tags/tag23.xml" ContentType="application/vnd.openxmlformats-officedocument.presentationml.tags+xml"/>
  <Override PartName="/ppt/media/image37.png" ContentType="image/png"/>
  <Override PartName="/ppt/tags/tag24.xml" ContentType="application/vnd.openxmlformats-officedocument.presentationml.tags+xml"/>
  <Override PartName="/ppt/media/image38.png" ContentType="image/png"/>
  <Override PartName="/ppt/media/image39.png" ContentType="image/png"/>
  <Override PartName="/ppt/media/image40.pn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300" r:id="rId4"/>
    <p:sldId id="301" r:id="rId5"/>
    <p:sldId id="302" r:id="rId6"/>
    <p:sldId id="303" r:id="rId7"/>
    <p:sldId id="288" r:id="rId8"/>
    <p:sldId id="271" r:id="rId9"/>
    <p:sldId id="272" r:id="rId10"/>
    <p:sldId id="289" r:id="rId11"/>
    <p:sldId id="291" r:id="rId12"/>
    <p:sldId id="292" r:id="rId13"/>
    <p:sldId id="293" r:id="rId14"/>
    <p:sldId id="294" r:id="rId15"/>
    <p:sldId id="295" r:id="rId16"/>
    <p:sldId id="273" r:id="rId17"/>
    <p:sldId id="304" r:id="rId18"/>
    <p:sldId id="305" r:id="rId19"/>
    <p:sldId id="290" r:id="rId20"/>
  </p:sldIdLst>
  <p:sldSz cx="9144000" cy="5143500" type="screen16x9"/>
  <p:notesSz cx="9144000" cy="5143500"/>
  <p:custDataLst>
    <p:tags r:id="rId23"/>
  </p:custData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1208-2A8E-4F3B-A7ED-F6A4FEDE95DB}" type="datetimeFigureOut">
              <a:rPr lang="en-US" smtClean="0"/>
              <a:t>02/01/17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0741-0365-4C62-BEDE-2DDCAF473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2 way representation-with out details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2 way representation-with out details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2 way representation-with out details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31" y="3463"/>
            <a:ext cx="9145732" cy="5143500"/>
          </a:xfrm>
          <a:prstGeom prst="rect">
            <a:avLst/>
          </a:prstGeom>
          <a:solidFill>
            <a:schemeClr val="tx1">
              <a:alpha val="100000"/>
              <a:lumMod val="85000"/>
              <a:lumOff val="15000"/>
            </a:schemeClr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51643" y="761909"/>
            <a:ext cx="6436178" cy="22098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lnSpc>
                <a:spcPct val="100000"/>
              </a:lnSpc>
              <a:defRPr lang="en-US" sz="4400" b="0" i="0" cap="none" spc="150" baseline="0" dirty="0">
                <a:solidFill>
                  <a:schemeClr val="bg1"/>
                </a:solidFill>
                <a:latin typeface="Droid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51643" y="3416175"/>
            <a:ext cx="6436178" cy="706966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600" i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9"/>
          <p:cNvCxnSpPr/>
          <p:nvPr/>
        </p:nvCxnSpPr>
        <p:spPr>
          <a:xfrm>
            <a:off x="1351643" y="3182555"/>
            <a:ext cx="6436178" cy="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 t="3500"/>
          <a:stretch>
            <a:fillRect/>
          </a:stretch>
        </p:blipFill>
        <p:spPr>
          <a:xfrm>
            <a:off x="2819400" y="4035607"/>
            <a:ext cx="3503369" cy="1071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35287"/>
            <a:ext cx="9144000" cy="1097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/>
          </p:nvPr>
        </p:nvSpPr>
        <p:spPr>
          <a:xfrm>
            <a:off x="949327" y="1550987"/>
            <a:ext cx="1593851" cy="20748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5275" y="1550987"/>
            <a:ext cx="1593850" cy="20748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2"/>
          </p:nvPr>
        </p:nvSpPr>
        <p:spPr>
          <a:xfrm>
            <a:off x="4724400" y="1550987"/>
            <a:ext cx="3482976" cy="20748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3"/>
          </p:nvPr>
        </p:nvSpPr>
        <p:spPr>
          <a:xfrm>
            <a:off x="887415" y="3857355"/>
            <a:ext cx="1714931" cy="635269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9" name="Rectangle 19"/>
          <p:cNvSpPr/>
          <p:nvPr/>
        </p:nvSpPr>
        <p:spPr>
          <a:xfrm>
            <a:off x="889003" y="1493837"/>
            <a:ext cx="1711325" cy="219233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2774950" y="1493837"/>
            <a:ext cx="1714500" cy="219233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4648201" y="1493837"/>
            <a:ext cx="3616325" cy="219233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body" idx="4"/>
          </p:nvPr>
        </p:nvSpPr>
        <p:spPr>
          <a:xfrm>
            <a:off x="2773802" y="3857355"/>
            <a:ext cx="1714931" cy="635269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type="body" idx="5"/>
          </p:nvPr>
        </p:nvSpPr>
        <p:spPr>
          <a:xfrm>
            <a:off x="4660188" y="3857355"/>
            <a:ext cx="3604336" cy="635269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6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9328" y="1550990"/>
            <a:ext cx="2185266" cy="1373187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Rectangle 14"/>
          <p:cNvSpPr/>
          <p:nvPr/>
        </p:nvSpPr>
        <p:spPr>
          <a:xfrm>
            <a:off x="889003" y="1493840"/>
            <a:ext cx="2305049" cy="148748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3365068" y="1493839"/>
            <a:ext cx="4896389" cy="1487488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2"/>
          </p:nvPr>
        </p:nvSpPr>
        <p:spPr>
          <a:xfrm>
            <a:off x="3422218" y="1550987"/>
            <a:ext cx="4776119" cy="13636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3"/>
          </p:nvPr>
        </p:nvSpPr>
        <p:spPr>
          <a:xfrm>
            <a:off x="949328" y="3213535"/>
            <a:ext cx="2185266" cy="1373187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26"/>
          <p:cNvSpPr/>
          <p:nvPr/>
        </p:nvSpPr>
        <p:spPr>
          <a:xfrm>
            <a:off x="889003" y="3156385"/>
            <a:ext cx="2305049" cy="148748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368053" y="3161149"/>
            <a:ext cx="4896389" cy="1487488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4"/>
          </p:nvPr>
        </p:nvSpPr>
        <p:spPr>
          <a:xfrm>
            <a:off x="3425203" y="3218298"/>
            <a:ext cx="4776119" cy="13636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/>
          </p:nvPr>
        </p:nvSpPr>
        <p:spPr>
          <a:xfrm>
            <a:off x="781050" y="1493839"/>
            <a:ext cx="7480300" cy="2998787"/>
          </a:xfrm>
        </p:spPr>
        <p:txBody>
          <a:bodyPr vert="horz" rtlCol="0">
            <a:normAutofit/>
          </a:bodyPr>
          <a:lstStyle>
            <a:lvl1pPr lvl="0">
              <a:defRPr lang="en-US" dirty="0">
                <a:latin typeface="Droid Sans"/>
              </a:defRPr>
            </a:lvl1pPr>
            <a:lvl2pPr lvl="1">
              <a:defRPr lang="en-US" dirty="0">
                <a:latin typeface="Droid Sans"/>
              </a:defRPr>
            </a:lvl2pPr>
            <a:lvl3pPr lvl="2">
              <a:defRPr lang="en-US" dirty="0">
                <a:latin typeface="Droid Sans"/>
              </a:defRPr>
            </a:lvl3pPr>
            <a:lvl4pPr lvl="3">
              <a:defRPr lang="en-US" dirty="0">
                <a:latin typeface="Droid Sans"/>
              </a:defRPr>
            </a:lvl4pPr>
            <a:lvl5pPr lvl="4">
              <a:defRPr lang="en-US" dirty="0">
                <a:latin typeface="Droid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 idx="1"/>
          </p:nvPr>
        </p:nvSpPr>
        <p:spPr/>
        <p:txBody>
          <a:bodyPr vert="horz" rtlCol="0"/>
          <a:lstStyle>
            <a:lvl1pPr lvl="0">
              <a:defRPr lang="en-US" dirty="0">
                <a:latin typeface="Droid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144" y="2138464"/>
            <a:ext cx="7480300" cy="1352111"/>
          </a:xfrm>
          <a:prstGeom prst="rect">
            <a:avLst/>
          </a:prstGeom>
        </p:spPr>
        <p:txBody>
          <a:bodyPr vert="horz" rtlCol="0" anchor="t"/>
          <a:lstStyle>
            <a:lvl1pPr lvl="0" algn="l">
              <a:lnSpc>
                <a:spcPct val="100000"/>
              </a:lnSpc>
              <a:spcBef>
                <a:spcPts val="0"/>
              </a:spcBef>
              <a:defRPr lang="en-US" sz="4300" b="0" i="0" cap="none" spc="15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180" y="1332630"/>
            <a:ext cx="7472264" cy="4421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600" i="0" dirty="0">
                <a:solidFill>
                  <a:schemeClr val="tx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/>
          </p:nvPr>
        </p:nvSpPr>
        <p:spPr>
          <a:xfrm>
            <a:off x="781052" y="1593852"/>
            <a:ext cx="3586111" cy="2870199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idx="1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4675243" y="1593852"/>
            <a:ext cx="3586111" cy="2870199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781049" y="1501585"/>
            <a:ext cx="3586112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20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Roboto"/>
              </a:defRPr>
            </a:lvl2pPr>
            <a:lvl3pPr marL="914400" lvl="2" indent="0">
              <a:buNone/>
              <a:defRPr lang="en-US" sz="1800" b="1" dirty="0">
                <a:latin typeface="Roboto"/>
              </a:defRPr>
            </a:lvl3pPr>
            <a:lvl4pPr marL="1371600" lvl="3" indent="0">
              <a:buNone/>
              <a:defRPr lang="en-US" sz="1600" b="1" dirty="0">
                <a:latin typeface="Roboto"/>
              </a:defRPr>
            </a:lvl4pPr>
            <a:lvl5pPr marL="1828800" lvl="4" indent="0">
              <a:buNone/>
              <a:defRPr lang="en-US" sz="1600" b="1" dirty="0">
                <a:latin typeface="Roboto"/>
              </a:defRPr>
            </a:lvl5pPr>
            <a:lvl6pPr marL="2286000" lvl="5" indent="0">
              <a:buNone/>
              <a:defRPr lang="en-US" sz="1600" b="1" dirty="0">
                <a:latin typeface="Roboto"/>
              </a:defRPr>
            </a:lvl6pPr>
            <a:lvl7pPr marL="2743200" lvl="6" indent="0">
              <a:buNone/>
              <a:defRPr lang="en-US" sz="1600" b="1" dirty="0">
                <a:latin typeface="Roboto"/>
              </a:defRPr>
            </a:lvl7pPr>
            <a:lvl8pPr marL="3200400" lvl="7" indent="0">
              <a:buNone/>
              <a:defRPr lang="en-US" sz="1600" b="1" dirty="0">
                <a:latin typeface="Roboto"/>
              </a:defRPr>
            </a:lvl8pPr>
            <a:lvl9pPr marL="3657600" lvl="8" indent="0">
              <a:buNone/>
              <a:defRPr lang="en-US" sz="1600" b="1" dirty="0">
                <a:latin typeface="Roboto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4678517" y="1501585"/>
            <a:ext cx="3582834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20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Roboto"/>
              </a:defRPr>
            </a:lvl2pPr>
            <a:lvl3pPr marL="914400" lvl="2" indent="0">
              <a:buNone/>
              <a:defRPr lang="en-US" sz="1800" b="1" dirty="0">
                <a:latin typeface="Roboto"/>
              </a:defRPr>
            </a:lvl3pPr>
            <a:lvl4pPr marL="1371600" lvl="3" indent="0">
              <a:buNone/>
              <a:defRPr lang="en-US" sz="1600" b="1" dirty="0">
                <a:latin typeface="Roboto"/>
              </a:defRPr>
            </a:lvl4pPr>
            <a:lvl5pPr marL="1828800" lvl="4" indent="0">
              <a:buNone/>
              <a:defRPr lang="en-US" sz="1600" b="1" dirty="0">
                <a:latin typeface="Roboto"/>
              </a:defRPr>
            </a:lvl5pPr>
            <a:lvl6pPr marL="2286000" lvl="5" indent="0">
              <a:buNone/>
              <a:defRPr lang="en-US" sz="1600" b="1" dirty="0">
                <a:latin typeface="Roboto"/>
              </a:defRPr>
            </a:lvl6pPr>
            <a:lvl7pPr marL="2743200" lvl="6" indent="0">
              <a:buNone/>
              <a:defRPr lang="en-US" sz="1600" b="1" dirty="0">
                <a:latin typeface="Roboto"/>
              </a:defRPr>
            </a:lvl7pPr>
            <a:lvl8pPr marL="3200400" lvl="7" indent="0">
              <a:buNone/>
              <a:defRPr lang="en-US" sz="1600" b="1" dirty="0">
                <a:latin typeface="Roboto"/>
              </a:defRPr>
            </a:lvl8pPr>
            <a:lvl9pPr marL="3657600" lvl="8" indent="0">
              <a:buNone/>
              <a:defRPr lang="en-US" sz="1600" b="1" dirty="0">
                <a:latin typeface="Roboto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781052" y="2113937"/>
            <a:ext cx="3586111" cy="2380277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3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"/>
          </p:nvPr>
        </p:nvSpPr>
        <p:spPr>
          <a:xfrm>
            <a:off x="4675243" y="2113937"/>
            <a:ext cx="3586111" cy="2380277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cxnSp>
        <p:nvCxnSpPr>
          <p:cNvPr id="5" name="Straight Connector 8"/>
          <p:cNvCxnSpPr/>
          <p:nvPr/>
        </p:nvCxnSpPr>
        <p:spPr>
          <a:xfrm>
            <a:off x="894862" y="1322619"/>
            <a:ext cx="7362092" cy="0"/>
          </a:xfrm>
          <a:prstGeom prst="straightConnector1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6758" y="1493839"/>
            <a:ext cx="4484595" cy="3000375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781200" y="14940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</a:lvl1pPr>
          </a:lstStyle>
          <a:p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/>
          </p:nvPr>
        </p:nvSpPr>
        <p:spPr>
          <a:xfrm>
            <a:off x="3832225" y="1549401"/>
            <a:ext cx="4368800" cy="2889250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1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6"/>
          <p:cNvSpPr/>
          <p:nvPr/>
        </p:nvSpPr>
        <p:spPr>
          <a:xfrm>
            <a:off x="3774594" y="1493839"/>
            <a:ext cx="4486755" cy="3000375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781200" y="14940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</a:lvl1pPr>
          </a:lstStyle>
          <a:p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7516" y="472037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56000" y="196645"/>
            <a:ext cx="7363858" cy="999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81200" y="1494000"/>
            <a:ext cx="7480800" cy="29988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9"/>
          <p:cNvCxnSpPr/>
          <p:nvPr/>
        </p:nvCxnSpPr>
        <p:spPr>
          <a:xfrm>
            <a:off x="894862" y="1322619"/>
            <a:ext cx="7362092" cy="0"/>
          </a:xfrm>
          <a:prstGeom prst="straightConnector1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>
              <a:lumMod val="85000"/>
              <a:lumOff val="15000"/>
            </a:schemeClr>
          </a:solidFill>
          <a:latin typeface="Droid Sans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&gt;"/>
        <a:defRPr lang="en-US" sz="1800" i="0" dirty="0">
          <a:solidFill>
            <a:schemeClr val="tx1">
              <a:lumMod val="85000"/>
              <a:lumOff val="15000"/>
            </a:schemeClr>
          </a:solidFill>
          <a:latin typeface="Droid Sans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600" i="0" dirty="0">
          <a:solidFill>
            <a:schemeClr val="bg1">
              <a:lumMod val="50000"/>
            </a:schemeClr>
          </a:solidFill>
          <a:latin typeface="Droid Sans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i="0" dirty="0">
          <a:solidFill>
            <a:schemeClr val="bg1">
              <a:lumMod val="50000"/>
            </a:schemeClr>
          </a:solidFill>
          <a:latin typeface="Droid Sans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i="0" dirty="0">
          <a:solidFill>
            <a:schemeClr val="bg1">
              <a:lumMod val="50000"/>
            </a:schemeClr>
          </a:solidFill>
          <a:latin typeface="Droid Sans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Droid Sans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33.png"/><Relationship Id="rId5" Type="http://schemas.openxmlformats.org/officeDocument/2006/relationships/image" Target="../media/image5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34.png"/><Relationship Id="rId5" Type="http://schemas.openxmlformats.org/officeDocument/2006/relationships/image" Target="../media/image5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35.png"/><Relationship Id="rId5" Type="http://schemas.openxmlformats.org/officeDocument/2006/relationships/image" Target="../media/image5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36.png"/><Relationship Id="rId5" Type="http://schemas.openxmlformats.org/officeDocument/2006/relationships/image" Target="../media/image5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37.png"/><Relationship Id="rId5" Type="http://schemas.openxmlformats.org/officeDocument/2006/relationships/image" Target="../media/image5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g"/><Relationship Id="rId12" Type="http://schemas.openxmlformats.org/officeDocument/2006/relationships/image" Target="../media/image22.jpg"/><Relationship Id="rId13" Type="http://schemas.openxmlformats.org/officeDocument/2006/relationships/image" Target="../media/image19.jpg"/><Relationship Id="rId14" Type="http://schemas.openxmlformats.org/officeDocument/2006/relationships/image" Target="../media/image38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15.jpg"/><Relationship Id="rId6" Type="http://schemas.openxmlformats.org/officeDocument/2006/relationships/image" Target="../media/image30.png"/><Relationship Id="rId7" Type="http://schemas.openxmlformats.org/officeDocument/2006/relationships/image" Target="../media/image26.jpg"/><Relationship Id="rId8" Type="http://schemas.openxmlformats.org/officeDocument/2006/relationships/image" Target="../media/image25.jpg"/><Relationship Id="rId9" Type="http://schemas.openxmlformats.org/officeDocument/2006/relationships/image" Target="../media/image18.jpg"/><Relationship Id="rId10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hyperlink" Target="https://www.manageengine.com/products/service-desk/download.html?btmtria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5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5.png"/><Relationship Id="rId7" Type="http://schemas.openxmlformats.org/officeDocument/2006/relationships/image" Target="../media/image14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10.jpg"/><Relationship Id="rId10" Type="http://schemas.openxmlformats.org/officeDocument/2006/relationships/image" Target="../media/image11.jp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Relationship Id="rId10" Type="http://schemas.openxmlformats.org/officeDocument/2006/relationships/image" Target="../media/image22.jpg"/><Relationship Id="rId11" Type="http://schemas.openxmlformats.org/officeDocument/2006/relationships/image" Target="../media/image5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jpg"/><Relationship Id="rId14" Type="http://schemas.openxmlformats.org/officeDocument/2006/relationships/image" Target="../media/image32.jp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1552"/>
            <a:ext cx="9147195" cy="2230157"/>
          </a:xfrm>
        </p:spPr>
        <p:txBody>
          <a:bodyPr vert="horz" rtlCol="0"/>
          <a:lstStyle/>
          <a:p>
            <a:r>
              <a:rPr lang="en-US" sz="3600" dirty="0">
                <a:latin typeface="Source Sans Pro-demi_bold"/>
              </a:rPr>
              <a:t>IT Management, Simplified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7109"/>
            <a:ext cx="9144000" cy="793142"/>
          </a:xfrm>
        </p:spPr>
        <p:txBody>
          <a:bodyPr vert="horz" rtlCol="0"/>
          <a:lstStyle/>
          <a:p>
            <a:pPr algn="ctr"/>
            <a:r>
              <a:rPr lang="en-US" sz="1800" dirty="0" err="1">
                <a:solidFill>
                  <a:srgbClr val="92D050"/>
                </a:solidFill>
                <a:latin typeface="Quicksand"/>
              </a:rPr>
              <a:t>Real-time</a:t>
            </a:r>
            <a:r>
              <a:rPr lang="en-US" sz="1800" dirty="0">
                <a:solidFill>
                  <a:srgbClr val="92D050"/>
                </a:solidFill>
                <a:latin typeface="Quicksand"/>
              </a:rPr>
              <a:t> IT management solutions for the new speed of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375037"/>
            <a:ext cx="3912990" cy="10393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3770" y="1607312"/>
            <a:ext cx="9378810" cy="1775759"/>
            <a:chOff x="-104245" y="1512062"/>
            <a:chExt cx="9378810" cy="1775759"/>
          </a:xfrm>
          <a:solidFill>
            <a:schemeClr val="bg1">
              <a:lumMod val="9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-25652" y="1512062"/>
              <a:ext cx="9204158" cy="1745196"/>
            </a:xfrm>
            <a:prstGeom prst="rect">
              <a:avLst/>
            </a:prstGeom>
            <a:grpFill/>
            <a:ln>
              <a:noFill/>
            </a:ln>
            <a:effectLst>
              <a:outerShdw>
                <a:srgbClr val="FFFFFF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890" t="50840" r="2370"/>
            <a:stretch>
              <a:fillRect/>
            </a:stretch>
          </p:blipFill>
          <p:spPr>
            <a:xfrm>
              <a:off x="-104245" y="3224212"/>
              <a:ext cx="9378810" cy="63609"/>
            </a:xfrm>
            <a:prstGeom prst="rect">
              <a:avLst/>
            </a:prstGeom>
            <a:grpFill/>
          </p:spPr>
        </p:pic>
      </p:grp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-9525" y="1607312"/>
            <a:ext cx="9143030" cy="1684877"/>
          </a:xfrm>
        </p:spPr>
        <p:txBody>
          <a:bodyPr vert="horz" rtlCol="0" anchor="ctr"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Better control and visibility of IT environment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with</a:t>
            </a:r>
          </a:p>
          <a:p>
            <a:pPr algn="ctr">
              <a:lnSpc>
                <a:spcPct val="70000"/>
              </a:lnSpc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ServiceDesk Plus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3456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200400" cy="52077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 cap="flat">
            <a:solidFill>
              <a:schemeClr val="accent1">
                <a:shade val="50000"/>
                <a:satMod val="104999"/>
              </a:schemeClr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3350"/>
            <a:ext cx="1018275" cy="1018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133350"/>
            <a:ext cx="464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Catrin integrates </a:t>
            </a:r>
            <a:r>
              <a:rPr lang="en-US" dirty="0" smtClean="0">
                <a:latin typeface="Avenir Next Regular"/>
                <a:cs typeface="Avenir Next Regular"/>
              </a:rPr>
              <a:t>ServiceDesk </a:t>
            </a:r>
            <a:r>
              <a:rPr lang="en-US" dirty="0" smtClean="0">
                <a:latin typeface="Avenir Next Regular"/>
                <a:cs typeface="Avenir Next Regular"/>
              </a:rPr>
              <a:t>Plus with 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err="1" smtClean="0">
                <a:latin typeface="Avenir Next Regular"/>
                <a:cs typeface="Avenir Next Regular"/>
              </a:rPr>
              <a:t>OpManager</a:t>
            </a:r>
            <a:endParaRPr lang="en-US" sz="2800" b="1" dirty="0">
              <a:latin typeface="Avenir Next Regular"/>
              <a:cs typeface="Avenir Next Regular"/>
            </a:endParaRPr>
          </a:p>
        </p:txBody>
      </p:sp>
      <p:pic>
        <p:nvPicPr>
          <p:cNvPr id="4" name="Picture 3" descr="OpManager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11618"/>
            <a:ext cx="7086599" cy="3631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36670" t="50840" r="2370"/>
          <a:stretch>
            <a:fillRect/>
          </a:stretch>
        </p:blipFill>
        <p:spPr>
          <a:xfrm flipV="1">
            <a:off x="0" y="5060847"/>
            <a:ext cx="9448801" cy="101703"/>
          </a:xfrm>
          <a:prstGeom prst="rect">
            <a:avLst/>
          </a:prstGeom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92067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200400" cy="5207702"/>
          </a:xfrm>
          <a:prstGeom prst="rect">
            <a:avLst/>
          </a:prstGeom>
          <a:solidFill>
            <a:srgbClr val="404040"/>
          </a:solidFill>
          <a:ln w="0" cap="flat">
            <a:solidFill>
              <a:schemeClr val="accent1">
                <a:shade val="50000"/>
                <a:satMod val="104999"/>
              </a:schemeClr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828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The network alarm detected by </a:t>
            </a:r>
            <a:r>
              <a:rPr lang="en-US" dirty="0" err="1" smtClean="0">
                <a:latin typeface="Avenir Next Regular"/>
                <a:cs typeface="Avenir Next Regular"/>
              </a:rPr>
              <a:t>OpManager</a:t>
            </a:r>
            <a:r>
              <a:rPr lang="en-US" dirty="0" smtClean="0">
                <a:latin typeface="Avenir Next Regular"/>
                <a:cs typeface="Avenir Next Regular"/>
              </a:rPr>
              <a:t> is automatically converted as a ticket in ServiceDesk </a:t>
            </a:r>
            <a:r>
              <a:rPr lang="en-US" dirty="0" smtClean="0">
                <a:latin typeface="Avenir Next Regular"/>
                <a:cs typeface="Avenir Next Regular"/>
              </a:rPr>
              <a:t>Plus</a:t>
            </a:r>
            <a:r>
              <a:rPr lang="en-US" dirty="0" smtClean="0">
                <a:latin typeface="Avenir Next Regular"/>
                <a:cs typeface="Avenir Next Regular"/>
              </a:rPr>
              <a:t>. The ticket is then </a:t>
            </a:r>
            <a:r>
              <a:rPr lang="en-US" dirty="0" smtClean="0">
                <a:latin typeface="Avenir Next Regular"/>
                <a:cs typeface="Avenir Next Regular"/>
              </a:rPr>
              <a:t>assigned </a:t>
            </a:r>
            <a:r>
              <a:rPr lang="en-US" dirty="0" smtClean="0">
                <a:latin typeface="Avenir Next Regular"/>
                <a:cs typeface="Avenir Next Regular"/>
              </a:rPr>
              <a:t>to Scott with its category, subcategory, and priority set. </a:t>
            </a:r>
            <a:endParaRPr lang="en-US" sz="2800" b="1" dirty="0">
              <a:latin typeface="Avenir Next Regular"/>
              <a:cs typeface="Avenir Next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3350"/>
            <a:ext cx="1023176" cy="1023176"/>
          </a:xfrm>
          <a:prstGeom prst="rect">
            <a:avLst/>
          </a:prstGeom>
        </p:spPr>
      </p:pic>
      <p:pic>
        <p:nvPicPr>
          <p:cNvPr id="5" name="Picture 4" descr="integrations-op-ticke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48"/>
          <a:stretch/>
        </p:blipFill>
        <p:spPr>
          <a:xfrm>
            <a:off x="2133600" y="1504950"/>
            <a:ext cx="7057411" cy="3613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36670" t="50840" r="2370"/>
          <a:stretch>
            <a:fillRect/>
          </a:stretch>
        </p:blipFill>
        <p:spPr>
          <a:xfrm flipV="1">
            <a:off x="0" y="5060847"/>
            <a:ext cx="9448801" cy="101703"/>
          </a:xfrm>
          <a:prstGeom prst="rect">
            <a:avLst/>
          </a:prstGeom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6792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200400" cy="5207702"/>
          </a:xfrm>
          <a:prstGeom prst="rect">
            <a:avLst/>
          </a:prstGeom>
          <a:solidFill>
            <a:srgbClr val="404040"/>
          </a:solidFill>
          <a:ln w="0" cap="flat">
            <a:solidFill>
              <a:schemeClr val="accent1">
                <a:shade val="50000"/>
                <a:satMod val="104999"/>
              </a:schemeClr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828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Scott, investigates the incident and fixes it before business begins at </a:t>
            </a:r>
            <a:r>
              <a:rPr lang="en-US" dirty="0" err="1" smtClean="0">
                <a:latin typeface="Avenir Next Regular"/>
                <a:cs typeface="Avenir Next Regular"/>
              </a:rPr>
              <a:t>Zylker</a:t>
            </a:r>
            <a:r>
              <a:rPr lang="en-US" dirty="0" smtClean="0">
                <a:latin typeface="Avenir Next Regular"/>
                <a:cs typeface="Avenir Next Regular"/>
              </a:rPr>
              <a:t>. He also links all the incidents associated with the mail </a:t>
            </a:r>
            <a:r>
              <a:rPr lang="en-US" dirty="0" smtClean="0">
                <a:latin typeface="Avenir Next Regular"/>
                <a:cs typeface="Avenir Next Regular"/>
              </a:rPr>
              <a:t>server </a:t>
            </a:r>
            <a:r>
              <a:rPr lang="en-US" dirty="0" smtClean="0">
                <a:latin typeface="Avenir Next Regular"/>
                <a:cs typeface="Avenir Next Regular"/>
              </a:rPr>
              <a:t>and initiates a problem analysis.   </a:t>
            </a:r>
            <a:endParaRPr lang="en-US" sz="2800" b="1" dirty="0">
              <a:latin typeface="Avenir Next Regular"/>
              <a:cs typeface="Avenir Next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3350"/>
            <a:ext cx="1023176" cy="1023176"/>
          </a:xfrm>
          <a:prstGeom prst="rect">
            <a:avLst/>
          </a:prstGeom>
        </p:spPr>
      </p:pic>
      <p:pic>
        <p:nvPicPr>
          <p:cNvPr id="4" name="Picture 3" descr="integrations-problem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" b="7534"/>
          <a:stretch/>
        </p:blipFill>
        <p:spPr>
          <a:xfrm>
            <a:off x="2133600" y="1504950"/>
            <a:ext cx="7048526" cy="371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36670" t="50840" r="2370"/>
          <a:stretch>
            <a:fillRect/>
          </a:stretch>
        </p:blipFill>
        <p:spPr>
          <a:xfrm flipV="1">
            <a:off x="0" y="5060847"/>
            <a:ext cx="9448801" cy="101703"/>
          </a:xfrm>
          <a:prstGeom prst="rect">
            <a:avLst/>
          </a:prstGeom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9204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200400" cy="5207702"/>
          </a:xfrm>
          <a:prstGeom prst="rect">
            <a:avLst/>
          </a:prstGeom>
          <a:solidFill>
            <a:srgbClr val="404040"/>
          </a:solidFill>
          <a:ln w="0" cap="flat">
            <a:solidFill>
              <a:schemeClr val="accent1">
                <a:shade val="50000"/>
                <a:satMod val="104999"/>
              </a:schemeClr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828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Scott, upon </a:t>
            </a:r>
            <a:r>
              <a:rPr lang="en-US" dirty="0" smtClean="0">
                <a:latin typeface="Avenir Next Regular"/>
                <a:cs typeface="Avenir Next Regular"/>
              </a:rPr>
              <a:t>investigation finds that the mail servers have to be </a:t>
            </a:r>
            <a:r>
              <a:rPr lang="en-US" dirty="0" smtClean="0">
                <a:latin typeface="Avenir Next Regular"/>
                <a:cs typeface="Avenir Next Regular"/>
              </a:rPr>
              <a:t>upgraded </a:t>
            </a:r>
            <a:r>
              <a:rPr lang="en-US" dirty="0" smtClean="0">
                <a:latin typeface="Avenir Next Regular"/>
                <a:cs typeface="Avenir Next Regular"/>
              </a:rPr>
              <a:t>and reports it to Catrin.</a:t>
            </a:r>
            <a:endParaRPr lang="en-US" sz="2800" b="1" dirty="0">
              <a:latin typeface="Avenir Next Regular"/>
              <a:cs typeface="Avenir Next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3350"/>
            <a:ext cx="1023176" cy="1023176"/>
          </a:xfrm>
          <a:prstGeom prst="rect">
            <a:avLst/>
          </a:prstGeom>
        </p:spPr>
      </p:pic>
      <p:pic>
        <p:nvPicPr>
          <p:cNvPr id="4" name="Picture 3" descr="integrations-prob sol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5"/>
          <a:stretch/>
        </p:blipFill>
        <p:spPr>
          <a:xfrm>
            <a:off x="2133600" y="1504950"/>
            <a:ext cx="7083572" cy="3647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36670" t="50840" r="2370"/>
          <a:stretch>
            <a:fillRect/>
          </a:stretch>
        </p:blipFill>
        <p:spPr>
          <a:xfrm flipV="1">
            <a:off x="0" y="5060847"/>
            <a:ext cx="9448801" cy="101703"/>
          </a:xfrm>
          <a:prstGeom prst="rect">
            <a:avLst/>
          </a:prstGeom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6183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200400" cy="5207702"/>
          </a:xfrm>
          <a:prstGeom prst="rect">
            <a:avLst/>
          </a:prstGeom>
          <a:solidFill>
            <a:srgbClr val="404040"/>
          </a:solidFill>
          <a:ln w="0" cap="flat">
            <a:solidFill>
              <a:schemeClr val="accent1">
                <a:shade val="50000"/>
                <a:satMod val="104999"/>
              </a:schemeClr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3350"/>
            <a:ext cx="1018275" cy="1018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Catrin initiates a change proposal from within the problem to make sure that the mail server issues </a:t>
            </a:r>
            <a:r>
              <a:rPr lang="en-US" dirty="0" smtClean="0">
                <a:latin typeface="Avenir Next Regular"/>
                <a:cs typeface="Avenir Next Regular"/>
              </a:rPr>
              <a:t>don’t </a:t>
            </a:r>
            <a:r>
              <a:rPr lang="en-US" dirty="0" smtClean="0">
                <a:latin typeface="Avenir Next Regular"/>
                <a:cs typeface="Avenir Next Regular"/>
              </a:rPr>
              <a:t>occur </a:t>
            </a:r>
            <a:r>
              <a:rPr lang="en-US" dirty="0" smtClean="0">
                <a:latin typeface="Avenir Next Regular"/>
                <a:cs typeface="Avenir Next Regular"/>
              </a:rPr>
              <a:t>again. </a:t>
            </a:r>
            <a:r>
              <a:rPr lang="en-US" smtClean="0">
                <a:latin typeface="Avenir Next Regular"/>
                <a:cs typeface="Avenir Next Regular"/>
              </a:rPr>
              <a:t>She also </a:t>
            </a:r>
            <a:r>
              <a:rPr lang="en-US" dirty="0" smtClean="0">
                <a:latin typeface="Avenir Next Regular"/>
                <a:cs typeface="Avenir Next Regular"/>
              </a:rPr>
              <a:t>adds Marcus as a CAB member to approve the change implementation. </a:t>
            </a:r>
          </a:p>
        </p:txBody>
      </p:sp>
      <p:pic>
        <p:nvPicPr>
          <p:cNvPr id="4" name="Picture 3" descr="integrations-chang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9404"/>
          <a:stretch/>
        </p:blipFill>
        <p:spPr>
          <a:xfrm>
            <a:off x="2133600" y="1504950"/>
            <a:ext cx="7032642" cy="363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36670" t="50840" r="2370"/>
          <a:stretch>
            <a:fillRect/>
          </a:stretch>
        </p:blipFill>
        <p:spPr>
          <a:xfrm flipV="1">
            <a:off x="0" y="5060847"/>
            <a:ext cx="9448801" cy="101703"/>
          </a:xfrm>
          <a:prstGeom prst="rect">
            <a:avLst/>
          </a:prstGeom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0510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890" t="50840" r="2370"/>
          <a:stretch>
            <a:fillRect/>
          </a:stretch>
        </p:blipFill>
        <p:spPr>
          <a:xfrm>
            <a:off x="-104245" y="5091112"/>
            <a:ext cx="9378810" cy="636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28572" y="881992"/>
            <a:ext cx="4086855" cy="4086855"/>
          </a:xfrm>
          <a:prstGeom prst="ellipse">
            <a:avLst/>
          </a:prstGeom>
          <a:noFill/>
          <a:ln w="28575" cap="flat">
            <a:solidFill>
              <a:schemeClr val="bg1">
                <a:lumMod val="95000"/>
              </a:schemeClr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20680" t="16850" r="21500" b="17660"/>
          <a:stretch>
            <a:fillRect/>
          </a:stretch>
        </p:blipFill>
        <p:spPr>
          <a:xfrm>
            <a:off x="4236898" y="585133"/>
            <a:ext cx="670070" cy="688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3657" y="1273816"/>
            <a:ext cx="1156686" cy="5116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8:00AM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Mail servers are down.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3721" y="1118061"/>
            <a:ext cx="1683847" cy="788677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8:00AM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A ticket is automatically logged into the help desk from </a:t>
            </a:r>
            <a:r>
              <a:rPr lang="en-US" sz="900" dirty="0" err="1">
                <a:latin typeface="Avenir Next Regular"/>
                <a:cs typeface="Avenir Next Regular"/>
              </a:rPr>
              <a:t>OpManager</a:t>
            </a:r>
            <a:r>
              <a:rPr lang="en-US" sz="900" dirty="0">
                <a:latin typeface="Avenir Next Regular"/>
                <a:cs typeface="Avenir Next Regular"/>
              </a:rPr>
              <a:t> and assigned to Scott.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218" y="3922833"/>
            <a:ext cx="622138" cy="622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20680" t="16850" r="21500" b="17660"/>
          <a:stretch>
            <a:fillRect/>
          </a:stretch>
        </p:blipFill>
        <p:spPr>
          <a:xfrm>
            <a:off x="6233721" y="2581078"/>
            <a:ext cx="670070" cy="688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1892" y="2600331"/>
            <a:ext cx="1421445" cy="65017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8:20AM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Scott fixes the issues and servers are up again.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6232432" y="1926946"/>
            <a:ext cx="382995" cy="38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3721" y="3978062"/>
            <a:ext cx="1421445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8:30AM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Business begins as usual.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566" y="4523178"/>
            <a:ext cx="620867" cy="6208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8420" y="3687163"/>
            <a:ext cx="1527159" cy="788677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9:00AM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Scott filters all mail server alarm tickets, links them, and initiates a problem analysis.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487" y="3922541"/>
            <a:ext cx="622721" cy="6227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858" y="3895988"/>
            <a:ext cx="1800628" cy="927177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9:30AM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Catrin realizes that there are too many issues from the same mail server and initiates a change to replace the existing old server.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6889" y="2590812"/>
            <a:ext cx="669216" cy="6692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5443" y="2669580"/>
            <a:ext cx="1421445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9:40AM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Marcus approves the change proposal.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24989" y="1175651"/>
            <a:ext cx="1411428" cy="673498"/>
            <a:chOff x="2193773" y="1077486"/>
            <a:chExt cx="1411428" cy="67349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93773" y="1077486"/>
              <a:ext cx="655447" cy="65544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79432" y="1084752"/>
              <a:ext cx="666232" cy="66623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60835" y="1106617"/>
              <a:ext cx="644366" cy="64436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03543" y="1283709"/>
            <a:ext cx="1421445" cy="3731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dirty="0">
                <a:latin typeface="Avenir Next Regular"/>
                <a:cs typeface="Avenir Next Regular"/>
              </a:rPr>
              <a:t>The team implements the change.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alphaModFix amt="60000"/>
          </a:blip>
          <a:stretch>
            <a:fillRect/>
          </a:stretch>
        </p:blipFill>
        <p:spPr>
          <a:xfrm>
            <a:off x="2528572" y="1926946"/>
            <a:ext cx="382995" cy="3829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36418" y="3111203"/>
            <a:ext cx="1849003" cy="5116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PROACTIVE RESPONSE.</a:t>
            </a:r>
          </a:p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QUICKER FIX.</a:t>
            </a:r>
          </a:p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MINIMAL BUSINESS IMPACT.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7989"/>
            <a:ext cx="9144000" cy="71173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venir Next Regular"/>
                <a:cs typeface="Avenir Next Regular"/>
              </a:rPr>
              <a:t>The smarter way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36418" y="1784734"/>
            <a:ext cx="1849003" cy="1326469"/>
            <a:chOff x="3636418" y="1784734"/>
            <a:chExt cx="1849003" cy="132646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20503" y="1784734"/>
              <a:ext cx="702993" cy="70299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36418" y="2411795"/>
              <a:ext cx="699408" cy="69940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21915" y="2411033"/>
              <a:ext cx="700169" cy="70016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90209" y="2415992"/>
              <a:ext cx="695211" cy="695211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5002" y="1189808"/>
            <a:ext cx="645185" cy="645185"/>
          </a:xfrm>
          <a:prstGeom prst="rect">
            <a:avLst/>
          </a:prstGeom>
        </p:spPr>
      </p:pic>
      <p:pic>
        <p:nvPicPr>
          <p:cNvPr id="33" name="Picture 32" descr="opmanag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00150"/>
            <a:ext cx="1905000" cy="63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1"/>
      <p:bldP spid="5" grpId="0"/>
      <p:bldP spid="5" grpId="24"/>
      <p:bldP spid="6" grpId="2"/>
      <p:bldP spid="6" grpId="26"/>
      <p:bldP spid="7" grpId="6"/>
      <p:bldP spid="7" grpId="34"/>
      <p:bldP spid="8" grpId="4"/>
      <p:bldP spid="8" grpId="31"/>
      <p:bldP spid="9" grpId="5"/>
      <p:bldP spid="9" grpId="32"/>
      <p:bldP spid="10" grpId="3"/>
      <p:bldP spid="10" grpId="27"/>
      <p:bldP spid="11" grpId="7"/>
      <p:bldP spid="11" grpId="33"/>
      <p:bldP spid="12" grpId="9"/>
      <p:bldP spid="12" grpId="36"/>
      <p:bldP spid="13" grpId="8"/>
      <p:bldP spid="13" grpId="35"/>
      <p:bldP spid="14" grpId="11"/>
      <p:bldP spid="14" grpId="37"/>
      <p:bldP spid="15" grpId="10"/>
      <p:bldP spid="15" grpId="38"/>
      <p:bldP spid="16" grpId="13"/>
      <p:bldP spid="16" grpId="30"/>
      <p:bldP spid="17" grpId="12"/>
      <p:bldP spid="17" grpId="29"/>
      <p:bldP spid="18" grpId="16"/>
      <p:bldP spid="18" grpId="23"/>
      <p:bldP spid="22" grpId="15"/>
      <p:bldP spid="22" grpId="22"/>
      <p:bldP spid="23" grpId="14"/>
      <p:bldP spid="23" grpId="28"/>
      <p:bldP spid="24" grpId="20"/>
      <p:bldP spid="25" grpId="17"/>
      <p:bldP spid="26" grpId="19"/>
      <p:bldP spid="32" grpId="1"/>
      <p:bldP spid="32" grpId="2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0" y="0"/>
            <a:ext cx="2603852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>
            <a:noFill/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890" t="50840" r="2370"/>
          <a:stretch>
            <a:fillRect/>
          </a:stretch>
        </p:blipFill>
        <p:spPr>
          <a:xfrm>
            <a:off x="-104245" y="5091112"/>
            <a:ext cx="9378810" cy="63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6252" y="3027223"/>
            <a:ext cx="2590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  <a:cs typeface="Gill Sans Light"/>
              </a:rPr>
              <a:t>Building a 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  <a:cs typeface="Gill Sans Light"/>
              </a:rPr>
              <a:t>centralized 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  <a:cs typeface="Gill Sans Light"/>
              </a:rPr>
              <a:t>IT service desk </a:t>
            </a: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  <a:cs typeface="Gill Sans Light"/>
              </a:rPr>
              <a:t>with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  <a:cs typeface="Gill Sans Light"/>
              </a:rPr>
              <a:t> 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  <a:cs typeface="Gill Sans Light"/>
              </a:rPr>
              <a:t>ServiceDesk Plus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Light"/>
              <a:cs typeface="Gill Sans Light"/>
            </a:endParaRPr>
          </a:p>
        </p:txBody>
      </p:sp>
      <p:pic>
        <p:nvPicPr>
          <p:cNvPr id="7" name="Picture 6" descr="itsm-integrations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" y="133350"/>
            <a:ext cx="6483656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52800" y="2266950"/>
            <a:ext cx="14478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1657350"/>
            <a:ext cx="63246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0" cap="flat">
            <a:noFill/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57350"/>
            <a:ext cx="2819400" cy="1752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0" cap="flat">
            <a:solidFill>
              <a:srgbClr val="FFFFFF"/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5" y="1657350"/>
            <a:ext cx="30480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cs typeface="Gill Sans Light"/>
              </a:rPr>
              <a:t>Join the 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Rockwell"/>
                <a:cs typeface="Rockwell"/>
              </a:rPr>
              <a:t>100,000+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Rockwell"/>
                <a:cs typeface="Rockwell"/>
              </a:rPr>
              <a:t> 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Gill Sans Light"/>
                <a:cs typeface="Gill Sans Light"/>
              </a:rPr>
              <a:t>happy service desks worldwide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6670" t="50840" r="2370"/>
          <a:stretch>
            <a:fillRect/>
          </a:stretch>
        </p:blipFill>
        <p:spPr>
          <a:xfrm flipV="1">
            <a:off x="0" y="5060847"/>
            <a:ext cx="9448801" cy="101703"/>
          </a:xfrm>
          <a:prstGeom prst="rect">
            <a:avLst/>
          </a:prstGeom>
          <a:effectLst>
            <a:outerShdw blurRad="177800" dist="38100" dir="2700000">
              <a:srgbClr val="3F3F3F">
                <a:alpha val="50000"/>
              </a:srgbClr>
            </a:outerShdw>
          </a:effectLst>
        </p:spPr>
      </p:pic>
      <p:pic>
        <p:nvPicPr>
          <p:cNvPr id="5" name="Picture 4" descr="servicedesk-pl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67150"/>
            <a:ext cx="32004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2154019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ill Sans Light"/>
                <a:cs typeface="Gill Sans Light"/>
              </a:rPr>
              <a:t>Sign up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Light"/>
                <a:cs typeface="Gill Sans Light"/>
              </a:rPr>
              <a:t> for a 30-day free trial now.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85750"/>
            <a:ext cx="547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Gill Sans Light"/>
                <a:cs typeface="Gill Sans Light"/>
              </a:rPr>
              <a:t>ServiceDesk Plus has been a great decision both functionally and financially.</a:t>
            </a:r>
            <a:endParaRPr lang="en-US" sz="1100" dirty="0" smtClean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605" y="611235"/>
            <a:ext cx="1940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rgbClr val="7F7F7F"/>
                </a:solidFill>
                <a:latin typeface="Gill Sans Light"/>
                <a:cs typeface="Gill Sans Light"/>
              </a:rPr>
              <a:t> James </a:t>
            </a:r>
            <a:r>
              <a:rPr lang="en-US" sz="1050" dirty="0" smtClean="0">
                <a:solidFill>
                  <a:srgbClr val="7F7F7F"/>
                </a:solidFill>
                <a:latin typeface="Gill Sans Light"/>
                <a:cs typeface="Gill Sans Light"/>
              </a:rPr>
              <a:t>Arnold                                    service </a:t>
            </a:r>
            <a:r>
              <a:rPr lang="en-US" sz="1050" dirty="0">
                <a:solidFill>
                  <a:srgbClr val="7F7F7F"/>
                </a:solidFill>
                <a:latin typeface="Gill Sans Light"/>
                <a:cs typeface="Gill Sans Light"/>
              </a:rPr>
              <a:t>desk </a:t>
            </a:r>
            <a:r>
              <a:rPr lang="en-US" sz="1050" dirty="0" smtClean="0">
                <a:solidFill>
                  <a:srgbClr val="7F7F7F"/>
                </a:solidFill>
                <a:latin typeface="Gill Sans Light"/>
                <a:cs typeface="Gill Sans Light"/>
              </a:rPr>
              <a:t>manager</a:t>
            </a:r>
            <a:r>
              <a:rPr lang="en-US" sz="1050" dirty="0">
                <a:solidFill>
                  <a:srgbClr val="7F7F7F"/>
                </a:solidFill>
                <a:latin typeface="Gill Sans Light"/>
                <a:cs typeface="Gill Sans Light"/>
              </a:rPr>
              <a:t>	               </a:t>
            </a:r>
            <a:r>
              <a:rPr lang="en-US" sz="1050" dirty="0" smtClean="0">
                <a:solidFill>
                  <a:srgbClr val="7F7F7F"/>
                </a:solidFill>
                <a:latin typeface="Gill Sans Light"/>
                <a:cs typeface="Gill Sans Light"/>
              </a:rPr>
              <a:t>   Manhattan Associates</a:t>
            </a:r>
            <a:endParaRPr lang="en-US" sz="1050" dirty="0">
              <a:solidFill>
                <a:srgbClr val="7F7F7F"/>
              </a:solidFill>
              <a:latin typeface="Gill Sans Light"/>
              <a:cs typeface="Gill Sans Light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74" y="611235"/>
            <a:ext cx="507285" cy="4556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1" y="-17145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Rockwell"/>
                <a:cs typeface="Rockwell"/>
              </a:rPr>
              <a:t>“                            ”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4" name="Rectangle 13">
            <a:hlinkClick r:id="rId5"/>
          </p:cNvPr>
          <p:cNvSpPr/>
          <p:nvPr/>
        </p:nvSpPr>
        <p:spPr>
          <a:xfrm>
            <a:off x="3352800" y="2266950"/>
            <a:ext cx="1447800" cy="5334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43" y="342809"/>
            <a:ext cx="6436178" cy="2584437"/>
          </a:xfrm>
        </p:spPr>
        <p:txBody>
          <a:bodyPr vert="horz" rtlCol="0"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venir Next Regular"/>
                <a:cs typeface="Avenir Next Regular"/>
              </a:rPr>
              <a:t>Thank </a:t>
            </a:r>
            <a:r>
              <a:rPr lang="en-US" b="1" dirty="0">
                <a:solidFill>
                  <a:srgbClr val="92D050"/>
                </a:solidFill>
                <a:latin typeface="Avenir Next Regular"/>
                <a:cs typeface="Avenir Next Regular"/>
              </a:rPr>
              <a:t>you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venir Next Regular"/>
                <a:cs typeface="Avenir Next Regular"/>
              </a:rPr>
              <a:t>!</a:t>
            </a:r>
          </a:p>
          <a:p>
            <a:endParaRPr lang="en-US" b="1" dirty="0">
              <a:latin typeface="Avenir Next Regular"/>
              <a:cs typeface="Avenir Next Regular"/>
            </a:endParaRPr>
          </a:p>
          <a:p>
            <a:r>
              <a:rPr lang="en-US" sz="2400" dirty="0" err="1" smtClean="0">
                <a:latin typeface="Avenir Light"/>
                <a:cs typeface="Avenir Light"/>
              </a:rPr>
              <a:t>hello</a:t>
            </a:r>
            <a:r>
              <a:rPr lang="en-US" sz="2400" dirty="0" err="1" smtClean="0">
                <a:solidFill>
                  <a:srgbClr val="92D050"/>
                </a:solidFill>
                <a:latin typeface="Avenir Light"/>
                <a:cs typeface="Avenir Light"/>
              </a:rPr>
              <a:t>@</a:t>
            </a:r>
            <a:r>
              <a:rPr lang="en-US" sz="2400" dirty="0" err="1" smtClean="0">
                <a:solidFill>
                  <a:srgbClr val="FFFFFF"/>
                </a:solidFill>
                <a:latin typeface="Avenir Light"/>
                <a:cs typeface="Avenir Light"/>
              </a:rPr>
              <a:t>servicedeskplus.com</a:t>
            </a:r>
            <a:endParaRPr lang="en-US" sz="2400" dirty="0">
              <a:solidFill>
                <a:srgbClr val="FFFFFF"/>
              </a:solidFill>
              <a:latin typeface="Avenir Light"/>
              <a:cs typeface="Avenir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3325368"/>
            <a:ext cx="2022080" cy="6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260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3770" y="1607312"/>
            <a:ext cx="9378810" cy="1775759"/>
            <a:chOff x="-104245" y="1512062"/>
            <a:chExt cx="9378810" cy="1775759"/>
          </a:xfrm>
          <a:solidFill>
            <a:schemeClr val="bg1">
              <a:lumMod val="9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-25652" y="1512062"/>
              <a:ext cx="9204158" cy="1745196"/>
            </a:xfrm>
            <a:prstGeom prst="rect">
              <a:avLst/>
            </a:prstGeom>
            <a:grpFill/>
            <a:ln>
              <a:noFill/>
            </a:ln>
            <a:effectLst>
              <a:outerShdw>
                <a:srgbClr val="FFFFFF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890" t="50840" r="2370"/>
            <a:stretch>
              <a:fillRect/>
            </a:stretch>
          </p:blipFill>
          <p:spPr>
            <a:xfrm>
              <a:off x="-104245" y="3224212"/>
              <a:ext cx="9378810" cy="63609"/>
            </a:xfrm>
            <a:prstGeom prst="rect">
              <a:avLst/>
            </a:prstGeom>
            <a:grpFill/>
          </p:spPr>
        </p:pic>
      </p:grp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-9525" y="1607312"/>
            <a:ext cx="9143030" cy="1684877"/>
          </a:xfrm>
        </p:spPr>
        <p:txBody>
          <a:bodyPr vert="horz"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Envisioning the service desk as 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the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control center of IT   </a:t>
            </a:r>
          </a:p>
          <a:p>
            <a:pPr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Staying on top of network alarms and failures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venir Light"/>
              <a:cs typeface="Avenir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9812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234" y="2709208"/>
            <a:ext cx="1715566" cy="1234142"/>
            <a:chOff x="1408634" y="1851888"/>
            <a:chExt cx="1715566" cy="1234142"/>
          </a:xfrm>
        </p:grpSpPr>
        <p:sp>
          <p:nvSpPr>
            <p:cNvPr id="4" name="Oval 3"/>
            <p:cNvSpPr/>
            <p:nvPr/>
          </p:nvSpPr>
          <p:spPr>
            <a:xfrm>
              <a:off x="1777808" y="2308108"/>
              <a:ext cx="783040" cy="777922"/>
            </a:xfrm>
            <a:prstGeom prst="ellipse">
              <a:avLst/>
            </a:prstGeom>
            <a:solidFill>
              <a:schemeClr val="bg2">
                <a:alpha val="100000"/>
                <a:lumMod val="85000"/>
              </a:schemeClr>
            </a:solidFill>
            <a:ln>
              <a:noFill/>
            </a:ln>
            <a:effectLst>
              <a:outerShdw>
                <a:srgbClr val="FFFFFF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9528" y="2334758"/>
              <a:ext cx="675072" cy="675072"/>
            </a:xfrm>
            <a:prstGeom prst="rect">
              <a:avLst/>
            </a:prstGeom>
          </p:spPr>
        </p:pic>
        <p:sp>
          <p:nvSpPr>
            <p:cNvPr id="20" name="TextBox 14"/>
            <p:cNvSpPr txBox="1"/>
            <p:nvPr/>
          </p:nvSpPr>
          <p:spPr>
            <a:xfrm>
              <a:off x="1408634" y="1851888"/>
              <a:ext cx="1715566" cy="830997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04040"/>
                  </a:solidFill>
                  <a:latin typeface="Gill Sans Light"/>
                  <a:cs typeface="Gill Sans Light"/>
                </a:rPr>
                <a:t>Active Directory management</a:t>
              </a:r>
            </a:p>
            <a:p>
              <a:pPr algn="ctr"/>
              <a:endParaRPr lang="en-US" sz="12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  <a:p>
              <a:pPr algn="ctr"/>
              <a:endParaRPr lang="en-US" sz="12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14700" y="1657350"/>
            <a:ext cx="1014492" cy="1279445"/>
            <a:chOff x="342900" y="1136707"/>
            <a:chExt cx="1014492" cy="1279445"/>
          </a:xfrm>
        </p:grpSpPr>
        <p:sp>
          <p:nvSpPr>
            <p:cNvPr id="5" name="Oval 4"/>
            <p:cNvSpPr/>
            <p:nvPr/>
          </p:nvSpPr>
          <p:spPr>
            <a:xfrm>
              <a:off x="359960" y="1638230"/>
              <a:ext cx="783040" cy="777922"/>
            </a:xfrm>
            <a:prstGeom prst="ellipse">
              <a:avLst/>
            </a:prstGeom>
            <a:solidFill>
              <a:schemeClr val="accent1">
                <a:alpha val="100000"/>
                <a:lumMod val="60000"/>
                <a:lumOff val="40000"/>
              </a:schemeClr>
            </a:solidFill>
            <a:ln>
              <a:noFill/>
            </a:ln>
            <a:effectLst>
              <a:outerShdw>
                <a:srgbClr val="FFFFFF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" y="1585024"/>
              <a:ext cx="815206" cy="815206"/>
            </a:xfrm>
            <a:prstGeom prst="rect">
              <a:avLst/>
            </a:prstGeom>
          </p:spPr>
        </p:pic>
        <p:sp>
          <p:nvSpPr>
            <p:cNvPr id="21" name="TextBox 17"/>
            <p:cNvSpPr txBox="1"/>
            <p:nvPr/>
          </p:nvSpPr>
          <p:spPr>
            <a:xfrm>
              <a:off x="385852" y="1136707"/>
              <a:ext cx="971540" cy="923330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Gill Sans Light"/>
                  <a:cs typeface="Gill Sans Light"/>
                </a:rPr>
                <a:t>IT service </a:t>
              </a:r>
            </a:p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Gill Sans Light"/>
                  <a:cs typeface="Gill Sans Light"/>
                </a:rPr>
                <a:t>management</a:t>
              </a:r>
            </a:p>
            <a:p>
              <a:pPr algn="ctr"/>
              <a:endParaRPr lang="en-US" sz="1200" dirty="0" smtClean="0">
                <a:solidFill>
                  <a:srgbClr val="404040"/>
                </a:solidFill>
                <a:latin typeface="Gill Sans Light"/>
                <a:cs typeface="Gill Sans Light"/>
              </a:endParaRPr>
            </a:p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5670" y="571430"/>
            <a:ext cx="971540" cy="1238320"/>
            <a:chOff x="3427870" y="2171630"/>
            <a:chExt cx="971540" cy="1238320"/>
          </a:xfrm>
        </p:grpSpPr>
        <p:sp>
          <p:nvSpPr>
            <p:cNvPr id="6" name="Oval 5"/>
            <p:cNvSpPr/>
            <p:nvPr/>
          </p:nvSpPr>
          <p:spPr>
            <a:xfrm>
              <a:off x="3560360" y="2612908"/>
              <a:ext cx="783040" cy="777922"/>
            </a:xfrm>
            <a:prstGeom prst="ellipse">
              <a:avLst/>
            </a:prstGeom>
            <a:solidFill>
              <a:schemeClr val="accent4">
                <a:alpha val="100000"/>
                <a:lumMod val="20000"/>
                <a:lumOff val="80000"/>
              </a:schemeClr>
            </a:solidFill>
            <a:ln>
              <a:noFill/>
            </a:ln>
            <a:effectLst>
              <a:outerShdw>
                <a:srgbClr val="FFFFFF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52491" y="2668113"/>
              <a:ext cx="741837" cy="741837"/>
            </a:xfrm>
            <a:prstGeom prst="rect">
              <a:avLst/>
            </a:prstGeom>
          </p:spPr>
        </p:pic>
        <p:sp>
          <p:nvSpPr>
            <p:cNvPr id="22" name="TextBox 17"/>
            <p:cNvSpPr txBox="1"/>
            <p:nvPr/>
          </p:nvSpPr>
          <p:spPr>
            <a:xfrm>
              <a:off x="3427870" y="2171630"/>
              <a:ext cx="971540" cy="923330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04040"/>
                  </a:solidFill>
                  <a:latin typeface="Gill Sans Light"/>
                  <a:cs typeface="Gill Sans Light"/>
                </a:rPr>
                <a:t>Device</a:t>
              </a:r>
              <a:endParaRPr lang="en-US" sz="12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  <a:p>
              <a:pPr algn="ctr"/>
              <a:r>
                <a:rPr lang="en-US" sz="1200" dirty="0">
                  <a:solidFill>
                    <a:srgbClr val="404040"/>
                  </a:solidFill>
                  <a:latin typeface="Gill Sans Light"/>
                  <a:cs typeface="Gill Sans Light"/>
                </a:rPr>
                <a:t>management</a:t>
              </a:r>
            </a:p>
            <a:p>
              <a:pPr algn="ctr"/>
              <a:endParaRPr lang="en-US" sz="12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0210" y="1014189"/>
            <a:ext cx="988822" cy="1252761"/>
            <a:chOff x="5254010" y="2138069"/>
            <a:chExt cx="988822" cy="1252761"/>
          </a:xfrm>
        </p:grpSpPr>
        <p:grpSp>
          <p:nvGrpSpPr>
            <p:cNvPr id="7" name="Group 6"/>
            <p:cNvGrpSpPr/>
            <p:nvPr/>
          </p:nvGrpSpPr>
          <p:grpSpPr>
            <a:xfrm>
              <a:off x="5340820" y="2575624"/>
              <a:ext cx="815206" cy="815206"/>
              <a:chOff x="5486400" y="3038475"/>
              <a:chExt cx="815206" cy="81520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495925" y="3057525"/>
                <a:ext cx="783040" cy="777922"/>
              </a:xfrm>
              <a:prstGeom prst="ellipse">
                <a:avLst/>
              </a:prstGeom>
              <a:solidFill>
                <a:srgbClr val="EDDFA1">
                  <a:alpha val="100000"/>
                </a:srgbClr>
              </a:solidFill>
              <a:ln>
                <a:noFill/>
              </a:ln>
              <a:effectLst>
                <a:outerShdw>
                  <a:srgbClr val="FFFFFF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2">
                <a:schemeClr val="accent1"/>
              </a:effectRef>
              <a:fontRef idx="minor">
                <a:srgbClr val="FFFFFF"/>
              </a:fontRef>
            </p:style>
            <p:txBody>
              <a:bodyPr vert="horz" rtlCol="0" anchor="ctr">
                <a:noAutofit/>
              </a:bodyPr>
              <a:lstStyle/>
              <a:p>
                <a:pPr algn="ctr"/>
                <a:endParaRPr lang="en-US" dirty="0">
                  <a:solidFill>
                    <a:srgbClr val="404040"/>
                  </a:solidFill>
                  <a:latin typeface="Gill Sans Light"/>
                  <a:cs typeface="Gill Sans Ligh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6400" y="3038475"/>
                <a:ext cx="815206" cy="815206"/>
              </a:xfrm>
              <a:prstGeom prst="rect">
                <a:avLst/>
              </a:prstGeom>
            </p:spPr>
          </p:pic>
        </p:grpSp>
        <p:sp>
          <p:nvSpPr>
            <p:cNvPr id="24" name="TextBox 15"/>
            <p:cNvSpPr txBox="1"/>
            <p:nvPr/>
          </p:nvSpPr>
          <p:spPr>
            <a:xfrm>
              <a:off x="5254010" y="2138069"/>
              <a:ext cx="988822" cy="923330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04040"/>
                  </a:solidFill>
                  <a:latin typeface="Gill Sans Light"/>
                  <a:cs typeface="Gill Sans Light"/>
                </a:rPr>
                <a:t>IT operations </a:t>
              </a:r>
            </a:p>
            <a:p>
              <a:pPr algn="ctr"/>
              <a:r>
                <a:rPr lang="en-US" sz="1200" dirty="0">
                  <a:solidFill>
                    <a:srgbClr val="404040"/>
                  </a:solidFill>
                  <a:latin typeface="Gill Sans Light"/>
                  <a:cs typeface="Gill Sans Light"/>
                </a:rPr>
                <a:t>management</a:t>
              </a:r>
            </a:p>
            <a:p>
              <a:pPr algn="ctr"/>
              <a:endParaRPr lang="en-US" sz="12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03302" y="971550"/>
            <a:ext cx="806230" cy="1031152"/>
            <a:chOff x="7000006" y="1943030"/>
            <a:chExt cx="806230" cy="1031152"/>
          </a:xfrm>
        </p:grpSpPr>
        <p:grpSp>
          <p:nvGrpSpPr>
            <p:cNvPr id="10" name="Group 9"/>
            <p:cNvGrpSpPr/>
            <p:nvPr/>
          </p:nvGrpSpPr>
          <p:grpSpPr>
            <a:xfrm>
              <a:off x="7011602" y="2196260"/>
              <a:ext cx="783040" cy="777922"/>
              <a:chOff x="7011602" y="2748780"/>
              <a:chExt cx="783040" cy="77792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011602" y="2748780"/>
                <a:ext cx="783040" cy="777922"/>
              </a:xfrm>
              <a:prstGeom prst="ellipse">
                <a:avLst/>
              </a:prstGeom>
              <a:solidFill>
                <a:schemeClr val="accent4">
                  <a:alpha val="100000"/>
                  <a:lumMod val="60000"/>
                  <a:lumOff val="40000"/>
                </a:schemeClr>
              </a:solidFill>
              <a:ln>
                <a:noFill/>
              </a:ln>
              <a:effectLst>
                <a:outerShdw>
                  <a:srgbClr val="FFFFFF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2">
                <a:schemeClr val="accent1"/>
              </a:effectRef>
              <a:fontRef idx="minor">
                <a:srgbClr val="FFFFFF"/>
              </a:fontRef>
            </p:style>
            <p:txBody>
              <a:bodyPr vert="horz" rtlCol="0" anchor="ctr">
                <a:noAutofit/>
              </a:bodyPr>
              <a:lstStyle/>
              <a:p>
                <a:pPr algn="ctr"/>
                <a:endParaRPr lang="en-US" dirty="0">
                  <a:solidFill>
                    <a:srgbClr val="404040"/>
                  </a:solidFill>
                  <a:latin typeface="Gill Sans Light"/>
                  <a:cs typeface="Gill Sans Light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5586" y="2785100"/>
                <a:ext cx="675072" cy="675072"/>
              </a:xfrm>
              <a:prstGeom prst="rect">
                <a:avLst/>
              </a:prstGeom>
            </p:spPr>
          </p:pic>
        </p:grpSp>
        <p:sp>
          <p:nvSpPr>
            <p:cNvPr id="25" name="TextBox 18"/>
            <p:cNvSpPr txBox="1"/>
            <p:nvPr/>
          </p:nvSpPr>
          <p:spPr>
            <a:xfrm>
              <a:off x="7000006" y="1943030"/>
              <a:ext cx="806230" cy="584776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04040"/>
                  </a:solidFill>
                  <a:latin typeface="Gill Sans Light"/>
                  <a:cs typeface="Gill Sans Light"/>
                </a:rPr>
                <a:t>IT security</a:t>
              </a:r>
            </a:p>
            <a:p>
              <a:pPr algn="ctr"/>
              <a:endParaRPr lang="en-US" sz="12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  <a:p>
              <a:pPr algn="ctr"/>
              <a:endParaRPr lang="en-US" sz="8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38134" y="2724150"/>
            <a:ext cx="841546" cy="1072738"/>
            <a:chOff x="8165839" y="1204366"/>
            <a:chExt cx="841546" cy="1072738"/>
          </a:xfrm>
        </p:grpSpPr>
        <p:sp>
          <p:nvSpPr>
            <p:cNvPr id="13" name="Oval 12"/>
            <p:cNvSpPr/>
            <p:nvPr/>
          </p:nvSpPr>
          <p:spPr>
            <a:xfrm>
              <a:off x="8199908" y="1499182"/>
              <a:ext cx="783040" cy="777922"/>
            </a:xfrm>
            <a:prstGeom prst="ellipse">
              <a:avLst/>
            </a:prstGeom>
            <a:solidFill>
              <a:srgbClr val="C3B0D9">
                <a:alpha val="100000"/>
              </a:srgbClr>
            </a:solidFill>
            <a:ln>
              <a:noFill/>
            </a:ln>
            <a:effectLst>
              <a:outerShdw>
                <a:srgbClr val="FFFFFF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56626" y="1550891"/>
              <a:ext cx="669604" cy="669604"/>
            </a:xfrm>
            <a:prstGeom prst="rect">
              <a:avLst/>
            </a:prstGeom>
          </p:spPr>
        </p:pic>
        <p:sp>
          <p:nvSpPr>
            <p:cNvPr id="26" name="TextBox 18"/>
            <p:cNvSpPr txBox="1"/>
            <p:nvPr/>
          </p:nvSpPr>
          <p:spPr>
            <a:xfrm>
              <a:off x="8165839" y="1204366"/>
              <a:ext cx="841546" cy="738664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04040"/>
                  </a:solidFill>
                  <a:latin typeface="Gill Sans Light"/>
                  <a:cs typeface="Gill Sans Light"/>
                </a:rPr>
                <a:t>IT analytics</a:t>
              </a:r>
            </a:p>
            <a:p>
              <a:pPr algn="ctr"/>
              <a:endParaRPr lang="en-US" sz="1200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  <a:p>
              <a:pPr algn="ctr"/>
              <a:endParaRPr lang="en-US" dirty="0">
                <a:solidFill>
                  <a:srgbClr val="404040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82" y="0"/>
            <a:ext cx="9220200" cy="527067"/>
          </a:xfrm>
          <a:prstGeom prst="rect">
            <a:avLst/>
          </a:prstGeom>
        </p:spPr>
        <p:txBody>
          <a:bodyPr vert="horz" wrap="square" lIns="95250" tIns="47625" rIns="95250" bIns="47625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04040"/>
                </a:solidFill>
                <a:latin typeface="Gill Sans Light"/>
                <a:cs typeface="Gill Sans Light"/>
              </a:rPr>
              <a:t>Functions of a centralized IT service desk </a:t>
            </a:r>
            <a:endParaRPr lang="en-US" sz="2800" dirty="0">
              <a:solidFill>
                <a:srgbClr val="404040"/>
              </a:solidFill>
              <a:latin typeface="Gill Sans Light"/>
              <a:cs typeface="Gill Sans Ligh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rcRect l="890" t="50840" r="2370"/>
          <a:stretch>
            <a:fillRect/>
          </a:stretch>
        </p:blipFill>
        <p:spPr>
          <a:xfrm>
            <a:off x="-104245" y="5091112"/>
            <a:ext cx="9378810" cy="636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4" y="4192927"/>
            <a:ext cx="9220200" cy="588623"/>
          </a:xfrm>
          <a:prstGeom prst="rect">
            <a:avLst/>
          </a:prstGeom>
        </p:spPr>
        <p:txBody>
          <a:bodyPr vert="horz" wrap="square" lIns="95250" tIns="47625" rIns="95250" bIns="47625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404040"/>
                </a:solidFill>
                <a:latin typeface="Gill Sans Light"/>
                <a:cs typeface="Gill Sans Light"/>
              </a:rPr>
              <a:t>The problem: </a:t>
            </a:r>
            <a:r>
              <a:rPr lang="en-US" sz="32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They all work in silos</a:t>
            </a:r>
            <a:endParaRPr lang="en-US" sz="32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1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vie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2889206" cy="2889206"/>
          </a:xfrm>
          <a:prstGeom prst="rect">
            <a:avLst/>
          </a:prstGeom>
        </p:spPr>
      </p:pic>
      <p:pic>
        <p:nvPicPr>
          <p:cNvPr id="11" name="Picture 10" descr="preview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276350"/>
            <a:ext cx="2876550" cy="28765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-19050"/>
            <a:ext cx="9220200" cy="527067"/>
          </a:xfrm>
          <a:prstGeom prst="rect">
            <a:avLst/>
          </a:prstGeom>
        </p:spPr>
        <p:txBody>
          <a:bodyPr vert="horz" wrap="square" lIns="95250" tIns="47625" rIns="95250" bIns="47625" rtlCol="0">
            <a:spAutoFit/>
          </a:bodyPr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The implications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rcRect l="890" t="50840" r="2370"/>
          <a:stretch>
            <a:fillRect/>
          </a:stretch>
        </p:blipFill>
        <p:spPr>
          <a:xfrm>
            <a:off x="-104245" y="5091112"/>
            <a:ext cx="9378810" cy="63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394335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Lack </a:t>
            </a:r>
            <a:r>
              <a:rPr lang="en-US" dirty="0">
                <a:latin typeface="Gill Sans Light"/>
                <a:cs typeface="Gill Sans Light"/>
              </a:rPr>
              <a:t>of control and visibility over the IT environment.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39433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Inability to gain insights from the help desk data to support decisions. 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4335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No proper streamlined IT service desk </a:t>
            </a:r>
            <a:r>
              <a:rPr lang="en-US" dirty="0" smtClean="0">
                <a:latin typeface="Gill Sans Light"/>
                <a:cs typeface="Gill Sans Light"/>
              </a:rPr>
              <a:t>processes, and reduced productivity.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200150"/>
            <a:ext cx="0" cy="2819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95600" y="1200150"/>
            <a:ext cx="0" cy="2819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preview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00150"/>
            <a:ext cx="2876550" cy="287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8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rcRect l="890" t="50840" r="2370"/>
          <a:stretch>
            <a:fillRect/>
          </a:stretch>
        </p:blipFill>
        <p:spPr>
          <a:xfrm>
            <a:off x="-104245" y="5091112"/>
            <a:ext cx="9378810" cy="636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62089" y="11994"/>
            <a:ext cx="9220200" cy="527067"/>
          </a:xfrm>
          <a:prstGeom prst="rect">
            <a:avLst/>
          </a:prstGeom>
        </p:spPr>
        <p:txBody>
          <a:bodyPr vert="horz" wrap="square" lIns="95250" tIns="47625" rIns="95250" bIns="47625" rtlCol="0">
            <a:spAutoFit/>
          </a:bodyPr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How centralized IT service desks should work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42034" y="666750"/>
            <a:ext cx="4861263" cy="4306699"/>
            <a:chOff x="1789634" y="508412"/>
            <a:chExt cx="4861263" cy="4306699"/>
          </a:xfrm>
        </p:grpSpPr>
        <p:grpSp>
          <p:nvGrpSpPr>
            <p:cNvPr id="23" name="Group 22"/>
            <p:cNvGrpSpPr/>
            <p:nvPr/>
          </p:nvGrpSpPr>
          <p:grpSpPr>
            <a:xfrm>
              <a:off x="2683512" y="3543230"/>
              <a:ext cx="966931" cy="1238320"/>
              <a:chOff x="2988312" y="2705030"/>
              <a:chExt cx="966931" cy="123832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03160" y="3165428"/>
                <a:ext cx="783040" cy="777922"/>
              </a:xfrm>
              <a:prstGeom prst="ellipse">
                <a:avLst/>
              </a:prstGeom>
              <a:solidFill>
                <a:schemeClr val="accent4">
                  <a:alpha val="100000"/>
                  <a:lumMod val="20000"/>
                  <a:lumOff val="80000"/>
                </a:schemeClr>
              </a:solidFill>
              <a:ln>
                <a:noFill/>
              </a:ln>
              <a:effectLst>
                <a:outerShdw>
                  <a:srgbClr val="FFFFFF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2">
                <a:schemeClr val="accent1"/>
              </a:effectRef>
              <a:fontRef idx="minor">
                <a:srgbClr val="FFFFFF"/>
              </a:fontRef>
            </p:style>
            <p:txBody>
              <a:bodyPr vert="horz" rtlCol="0" anchor="ctr">
                <a:noAutofit/>
              </a:bodyPr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0628" y="3201513"/>
                <a:ext cx="741837" cy="741837"/>
              </a:xfrm>
              <a:prstGeom prst="rect">
                <a:avLst/>
              </a:prstGeom>
            </p:spPr>
          </p:pic>
          <p:sp>
            <p:nvSpPr>
              <p:cNvPr id="22" name="TextBox 17"/>
              <p:cNvSpPr txBox="1"/>
              <p:nvPr/>
            </p:nvSpPr>
            <p:spPr>
              <a:xfrm>
                <a:off x="2988312" y="2705030"/>
                <a:ext cx="966931" cy="92333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rPr>
                  <a:t>Device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 Light"/>
                  <a:cs typeface="Gill Sans Light"/>
                </a:endParaRPr>
              </a:p>
              <a:p>
                <a:pPr algn="ctr"/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rPr>
                  <a:t>management</a:t>
                </a:r>
              </a:p>
              <a:p>
                <a:pPr algn="ctr"/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 Light"/>
                  <a:cs typeface="Gill Sans Light"/>
                </a:endParaRPr>
              </a:p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254011" y="3562350"/>
              <a:ext cx="988822" cy="1252761"/>
              <a:chOff x="5034767" y="2724150"/>
              <a:chExt cx="988822" cy="125276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21576" y="3161705"/>
                <a:ext cx="815206" cy="815206"/>
                <a:chOff x="5486400" y="3038475"/>
                <a:chExt cx="815206" cy="815206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5495925" y="3057525"/>
                  <a:ext cx="783040" cy="777922"/>
                </a:xfrm>
                <a:prstGeom prst="ellipse">
                  <a:avLst/>
                </a:prstGeom>
                <a:solidFill>
                  <a:srgbClr val="EDDFA1">
                    <a:alpha val="100000"/>
                  </a:srgbClr>
                </a:solidFill>
                <a:ln>
                  <a:noFill/>
                </a:ln>
                <a:effectLst>
                  <a:outerShdw>
                    <a:srgbClr val="FFFFFF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2">
                  <a:schemeClr val="accent1"/>
                </a:effectRef>
                <a:fontRef idx="minor">
                  <a:srgbClr val="FFFFFF"/>
                </a:fontRef>
              </p:style>
              <p:txBody>
                <a:bodyPr vert="horz" rtlCol="0" anchor="ctr">
                  <a:noAutofit/>
                </a:bodyPr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86400" y="3038475"/>
                  <a:ext cx="815206" cy="815206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15"/>
              <p:cNvSpPr txBox="1"/>
              <p:nvPr/>
            </p:nvSpPr>
            <p:spPr>
              <a:xfrm>
                <a:off x="5034767" y="2724150"/>
                <a:ext cx="988822" cy="92333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rPr>
                  <a:t>IT operations </a:t>
                </a:r>
              </a:p>
              <a:p>
                <a:pPr algn="ctr"/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rPr>
                  <a:t>management</a:t>
                </a:r>
              </a:p>
              <a:p>
                <a:pPr algn="ctr"/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 Light"/>
                  <a:cs typeface="Gill Sans Light"/>
                </a:endParaRPr>
              </a:p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789634" y="508412"/>
              <a:ext cx="4861263" cy="3139060"/>
              <a:chOff x="1789634" y="508412"/>
              <a:chExt cx="4861263" cy="313906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789634" y="1616798"/>
                <a:ext cx="1715566" cy="1258917"/>
                <a:chOff x="951434" y="2303433"/>
                <a:chExt cx="1715566" cy="1258917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1350560" y="2784428"/>
                  <a:ext cx="783040" cy="777922"/>
                </a:xfrm>
                <a:prstGeom prst="ellipse">
                  <a:avLst/>
                </a:prstGeom>
                <a:solidFill>
                  <a:schemeClr val="bg2">
                    <a:alpha val="100000"/>
                    <a:lumMod val="85000"/>
                  </a:schemeClr>
                </a:solidFill>
                <a:ln>
                  <a:noFill/>
                </a:ln>
                <a:effectLst>
                  <a:outerShdw>
                    <a:srgbClr val="FFFFFF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2">
                  <a:schemeClr val="accent1"/>
                </a:effectRef>
                <a:fontRef idx="minor">
                  <a:srgbClr val="FFFFFF"/>
                </a:fontRef>
              </p:style>
              <p:txBody>
                <a:bodyPr vert="horz" rtlCol="0" anchor="ctr">
                  <a:noAutofit/>
                </a:bodyPr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4592" y="2811078"/>
                  <a:ext cx="675072" cy="675072"/>
                </a:xfrm>
                <a:prstGeom prst="rect">
                  <a:avLst/>
                </a:prstGeom>
              </p:spPr>
            </p:pic>
            <p:sp>
              <p:nvSpPr>
                <p:cNvPr id="20" name="TextBox 14"/>
                <p:cNvSpPr txBox="1"/>
                <p:nvPr/>
              </p:nvSpPr>
              <p:spPr>
                <a:xfrm>
                  <a:off x="951434" y="2303433"/>
                  <a:ext cx="1715566" cy="830997"/>
                </a:xfrm>
                <a:prstGeom prst="rect">
                  <a:avLst/>
                </a:prstGeom>
                <a:noFill/>
              </p:spPr>
              <p:txBody>
                <a:bodyPr vert="horz" wrap="square" rtlCol="0" anchor="ctr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ill Sans Light"/>
                      <a:cs typeface="Gill Sans Light"/>
                    </a:rPr>
                    <a:t>Active Directory management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ll Sans Light"/>
                    <a:cs typeface="Gill Sans Light"/>
                  </a:endParaRPr>
                </a:p>
                <a:p>
                  <a:pPr algn="ctr"/>
                  <a:endParaRPr lang="en-US" sz="1200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4086225" y="2505717"/>
                <a:ext cx="783040" cy="777922"/>
              </a:xfrm>
              <a:prstGeom prst="ellipse">
                <a:avLst/>
              </a:prstGeom>
              <a:solidFill>
                <a:schemeClr val="accent1">
                  <a:alpha val="100000"/>
                  <a:lumMod val="60000"/>
                  <a:lumOff val="40000"/>
                </a:schemeClr>
              </a:solidFill>
              <a:ln>
                <a:noFill/>
              </a:ln>
              <a:effectLst>
                <a:outerShdw>
                  <a:srgbClr val="FFFFFF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2">
                <a:schemeClr val="accent1"/>
              </a:effectRef>
              <a:fontRef idx="minor">
                <a:srgbClr val="FFFFFF"/>
              </a:fontRef>
            </p:style>
            <p:txBody>
              <a:bodyPr vert="horz" rtlCol="0" anchor="ctr">
                <a:noAutofit/>
              </a:bodyPr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6700" y="2486667"/>
                <a:ext cx="815206" cy="815206"/>
              </a:xfrm>
              <a:prstGeom prst="rect">
                <a:avLst/>
              </a:prstGeom>
            </p:spPr>
          </p:pic>
          <p:sp>
            <p:nvSpPr>
              <p:cNvPr id="21" name="TextBox 17"/>
              <p:cNvSpPr txBox="1"/>
              <p:nvPr/>
            </p:nvSpPr>
            <p:spPr>
              <a:xfrm>
                <a:off x="3969556" y="2038350"/>
                <a:ext cx="966931" cy="923330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rPr>
                  <a:t>IT service </a:t>
                </a:r>
              </a:p>
              <a:p>
                <a:pPr algn="ctr"/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rPr>
                  <a:t>management</a:t>
                </a:r>
              </a:p>
              <a:p>
                <a:pPr algn="ctr"/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 Light"/>
                  <a:cs typeface="Gill Sans Light"/>
                </a:endParaRPr>
              </a:p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844667" y="1845398"/>
                <a:ext cx="806230" cy="1031152"/>
                <a:chOff x="7000006" y="2495550"/>
                <a:chExt cx="806230" cy="1031152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7011602" y="2748780"/>
                  <a:ext cx="783040" cy="777922"/>
                  <a:chOff x="7011602" y="2748780"/>
                  <a:chExt cx="783040" cy="777922"/>
                </a:xfrm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7011602" y="2748780"/>
                    <a:ext cx="783040" cy="777922"/>
                  </a:xfrm>
                  <a:prstGeom prst="ellipse">
                    <a:avLst/>
                  </a:prstGeom>
                  <a:solidFill>
                    <a:schemeClr val="accent4">
                      <a:alpha val="100000"/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>
                      <a:srgbClr val="FFFFFF">
                        <a:alpha val="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2">
                    <a:schemeClr val="accent1"/>
                  </a:effectRef>
                  <a:fontRef idx="minor">
                    <a:srgbClr val="FFFFFF"/>
                  </a:fontRef>
                </p:style>
                <p:txBody>
                  <a:bodyPr vert="horz" rtlCol="0" anchor="ctr">
                    <a:noAutofit/>
                  </a:bodyPr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065586" y="2785100"/>
                    <a:ext cx="675072" cy="67507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5" name="TextBox 18"/>
                <p:cNvSpPr txBox="1"/>
                <p:nvPr/>
              </p:nvSpPr>
              <p:spPr>
                <a:xfrm>
                  <a:off x="7000006" y="2495550"/>
                  <a:ext cx="806230" cy="584776"/>
                </a:xfrm>
                <a:prstGeom prst="rect">
                  <a:avLst/>
                </a:prstGeom>
                <a:noFill/>
              </p:spPr>
              <p:txBody>
                <a:bodyPr vert="horz" wrap="none" rtlCol="0" anchor="ctr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ill Sans Light"/>
                      <a:cs typeface="Gill Sans Light"/>
                    </a:rPr>
                    <a:t>IT security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endParaRPr>
                </a:p>
                <a:p>
                  <a:pPr algn="ctr"/>
                  <a:endPara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026520" y="508412"/>
                <a:ext cx="841546" cy="1072738"/>
                <a:chOff x="8165839" y="1756886"/>
                <a:chExt cx="841546" cy="1072738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8199908" y="2051702"/>
                  <a:ext cx="783040" cy="777922"/>
                </a:xfrm>
                <a:prstGeom prst="ellipse">
                  <a:avLst/>
                </a:prstGeom>
                <a:solidFill>
                  <a:srgbClr val="C3B0D9">
                    <a:alpha val="100000"/>
                  </a:srgbClr>
                </a:solidFill>
                <a:ln>
                  <a:noFill/>
                </a:ln>
                <a:effectLst>
                  <a:outerShdw>
                    <a:srgbClr val="FFFFFF">
                      <a:alpha val="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2">
                  <a:schemeClr val="accent1"/>
                </a:effectRef>
                <a:fontRef idx="minor">
                  <a:srgbClr val="FFFFFF"/>
                </a:fontRef>
              </p:style>
              <p:txBody>
                <a:bodyPr vert="horz" rtlCol="0" anchor="ctr">
                  <a:noAutofit/>
                </a:bodyPr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56626" y="2103411"/>
                  <a:ext cx="669604" cy="669604"/>
                </a:xfrm>
                <a:prstGeom prst="rect">
                  <a:avLst/>
                </a:prstGeom>
              </p:spPr>
            </p:pic>
            <p:sp>
              <p:nvSpPr>
                <p:cNvPr id="26" name="TextBox 18"/>
                <p:cNvSpPr txBox="1"/>
                <p:nvPr/>
              </p:nvSpPr>
              <p:spPr>
                <a:xfrm>
                  <a:off x="8165839" y="1756886"/>
                  <a:ext cx="841546" cy="738664"/>
                </a:xfrm>
                <a:prstGeom prst="rect">
                  <a:avLst/>
                </a:prstGeom>
                <a:noFill/>
              </p:spPr>
              <p:txBody>
                <a:bodyPr vert="horz" wrap="none" rtlCol="0" anchor="ctr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95000"/>
                          <a:lumOff val="5000"/>
                          <a:lumMod val="95000"/>
                          <a:lumOff val="5000"/>
                        </a:schemeClr>
                      </a:solidFill>
                      <a:latin typeface="Gill Sans Light"/>
                      <a:cs typeface="Gill Sans Light"/>
                    </a:rPr>
                    <a:t>IT analytics</a:t>
                  </a:r>
                </a:p>
                <a:p>
                  <a:pPr algn="ctr"/>
                  <a:endParaRPr lang="en-US" sz="1200" dirty="0">
                    <a:solidFill>
                      <a:schemeClr val="tx1">
                        <a:lumMod val="95000"/>
                        <a:lumOff val="5000"/>
                        <a:lumMod val="95000"/>
                        <a:lumOff val="5000"/>
                      </a:schemeClr>
                    </a:solidFill>
                    <a:latin typeface="Gill Sans Light"/>
                    <a:cs typeface="Gill Sans Light"/>
                  </a:endParaRPr>
                </a:p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3" name="Left-Right Arrow 32"/>
              <p:cNvSpPr/>
              <p:nvPr/>
            </p:nvSpPr>
            <p:spPr>
              <a:xfrm rot="5400000" flipH="1" flipV="1">
                <a:off x="4331969" y="1798319"/>
                <a:ext cx="281942" cy="45719"/>
              </a:xfrm>
              <a:prstGeom prst="leftRightArrow">
                <a:avLst>
                  <a:gd name="adj1" fmla="val 29738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4" name="Left-Right Arrow 33"/>
              <p:cNvSpPr/>
              <p:nvPr/>
            </p:nvSpPr>
            <p:spPr>
              <a:xfrm rot="9798033" flipH="1" flipV="1">
                <a:off x="5215889" y="2689861"/>
                <a:ext cx="281942" cy="45719"/>
              </a:xfrm>
              <a:prstGeom prst="leftRightArrow">
                <a:avLst>
                  <a:gd name="adj1" fmla="val 29738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Left-Right Arrow 34"/>
              <p:cNvSpPr/>
              <p:nvPr/>
            </p:nvSpPr>
            <p:spPr>
              <a:xfrm rot="12469303" flipH="1" flipV="1">
                <a:off x="3457484" y="2691479"/>
                <a:ext cx="281942" cy="45719"/>
              </a:xfrm>
              <a:prstGeom prst="leftRightArrow">
                <a:avLst>
                  <a:gd name="adj1" fmla="val 29738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Left-Right Arrow 35"/>
              <p:cNvSpPr/>
              <p:nvPr/>
            </p:nvSpPr>
            <p:spPr>
              <a:xfrm rot="9004519" flipH="1" flipV="1">
                <a:off x="3786758" y="3601753"/>
                <a:ext cx="281942" cy="45719"/>
              </a:xfrm>
              <a:prstGeom prst="leftRightArrow">
                <a:avLst>
                  <a:gd name="adj1" fmla="val 29738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Left-Right Arrow 36"/>
              <p:cNvSpPr/>
              <p:nvPr/>
            </p:nvSpPr>
            <p:spPr>
              <a:xfrm rot="12456288" flipH="1" flipV="1">
                <a:off x="4834889" y="3592040"/>
                <a:ext cx="281942" cy="45719"/>
              </a:xfrm>
              <a:prstGeom prst="leftRightArrow">
                <a:avLst>
                  <a:gd name="adj1" fmla="val 29738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24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3770" y="1607312"/>
            <a:ext cx="9378810" cy="1775759"/>
            <a:chOff x="-104245" y="1512062"/>
            <a:chExt cx="9378810" cy="1775759"/>
          </a:xfrm>
        </p:grpSpPr>
        <p:sp>
          <p:nvSpPr>
            <p:cNvPr id="4" name="Rectangle 3"/>
            <p:cNvSpPr/>
            <p:nvPr/>
          </p:nvSpPr>
          <p:spPr>
            <a:xfrm>
              <a:off x="-25652" y="1512062"/>
              <a:ext cx="9204158" cy="1745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>
                <a:srgbClr val="FFFFFF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2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890" t="50840" r="2370"/>
            <a:stretch>
              <a:fillRect/>
            </a:stretch>
          </p:blipFill>
          <p:spPr>
            <a:xfrm>
              <a:off x="-104245" y="3224212"/>
              <a:ext cx="9378810" cy="63609"/>
            </a:xfrm>
            <a:prstGeom prst="rect">
              <a:avLst/>
            </a:prstGeom>
          </p:spPr>
        </p:pic>
      </p:grp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-9525" y="1607312"/>
            <a:ext cx="9143030" cy="1684877"/>
          </a:xfrm>
        </p:spPr>
        <p:txBody>
          <a:bodyPr vert="horz" rtlCol="0" anchor="ctr"/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Light"/>
                <a:cs typeface="Gill Sans Light"/>
              </a:rPr>
              <a:t>Story time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The tale of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Zylker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rPr>
              <a:t> and its IT team.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Gill Sans Light"/>
              <a:cs typeface="Gill Sans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8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788"/>
            <a:ext cx="9144000" cy="77328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venir Next Regular"/>
                <a:cs typeface="Avenir Next Regular"/>
              </a:rPr>
              <a:t>Say hello to Zylker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509" y="1057084"/>
            <a:ext cx="1630520" cy="280846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r>
              <a:rPr lang="en-US" sz="1200" b="1" dirty="0">
                <a:latin typeface="Avenir Next Regular"/>
                <a:cs typeface="Avenir Next Regular"/>
              </a:rPr>
              <a:t>Business users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14" y="1552447"/>
            <a:ext cx="894888" cy="894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90" y="3289325"/>
            <a:ext cx="891426" cy="869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905" y="3288774"/>
            <a:ext cx="892557" cy="870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5030" y="2458805"/>
            <a:ext cx="1016857" cy="403957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1000" dirty="0">
                <a:latin typeface="Avenir Next Regular"/>
                <a:cs typeface="Avenir Next Regular"/>
              </a:rPr>
              <a:t>WENDY</a:t>
            </a:r>
          </a:p>
          <a:p>
            <a:pPr algn="ctr"/>
            <a:r>
              <a:rPr lang="en-US" sz="1000" dirty="0">
                <a:latin typeface="Avenir Next Regular"/>
                <a:cs typeface="Avenir Next Regular"/>
              </a:rPr>
              <a:t>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074" y="4156865"/>
            <a:ext cx="1426550" cy="403957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1000" dirty="0">
                <a:latin typeface="Avenir Next Regular"/>
                <a:cs typeface="Avenir Next Regular"/>
              </a:rPr>
              <a:t>DAVE</a:t>
            </a:r>
          </a:p>
          <a:p>
            <a:pPr algn="ctr"/>
            <a:r>
              <a:rPr lang="en-US" sz="1000" dirty="0">
                <a:latin typeface="Avenir Next Regular"/>
                <a:cs typeface="Avenir Next Regular"/>
              </a:rPr>
              <a:t>HIRING 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2392" y="4155424"/>
            <a:ext cx="1340333" cy="403957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1000" dirty="0">
                <a:latin typeface="Avenir Next Regular"/>
                <a:cs typeface="Avenir Next Regular"/>
              </a:rPr>
              <a:t>JOHN</a:t>
            </a:r>
          </a:p>
          <a:p>
            <a:pPr algn="ctr"/>
            <a:r>
              <a:rPr lang="en-US" sz="1000" dirty="0">
                <a:latin typeface="Avenir Next Regular"/>
                <a:cs typeface="Avenir Next Regular"/>
              </a:rPr>
              <a:t>END USER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178" y="973254"/>
            <a:ext cx="898386" cy="898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9353" y="1057084"/>
            <a:ext cx="1230812" cy="280846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r"/>
            <a:r>
              <a:rPr lang="en-US" sz="1200" b="1" dirty="0">
                <a:latin typeface="Avenir Next Regular"/>
                <a:cs typeface="Avenir Next Regular"/>
              </a:rPr>
              <a:t>IT folks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090" y="1869892"/>
            <a:ext cx="972561" cy="3731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dirty="0">
                <a:latin typeface="Avenir Next Regular"/>
                <a:cs typeface="Avenir Next Regular"/>
              </a:rPr>
              <a:t>MARCUS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CIO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288" y="2294935"/>
            <a:ext cx="865875" cy="865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93783" y="3153102"/>
            <a:ext cx="2259176" cy="3731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dirty="0">
                <a:latin typeface="Avenir Next Regular"/>
                <a:cs typeface="Avenir Next Regular"/>
              </a:rPr>
              <a:t>CATRIN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IT SERVICE DESK MANAGER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983" y="3646420"/>
            <a:ext cx="870776" cy="870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4400" y="3646894"/>
            <a:ext cx="869829" cy="8698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2590" y="4517197"/>
            <a:ext cx="1553448" cy="3731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dirty="0">
                <a:latin typeface="Avenir Next Regular"/>
                <a:cs typeface="Avenir Next Regular"/>
              </a:rPr>
              <a:t>JASON  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IT TECHNICIAN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7639" y="4517197"/>
            <a:ext cx="1540920" cy="3731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dirty="0">
                <a:latin typeface="Avenir Next Regular"/>
                <a:cs typeface="Avenir Next Regular"/>
              </a:rPr>
              <a:t>SCOTT 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IT TECHNICIAN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455" y="3649504"/>
            <a:ext cx="864609" cy="8646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9636" y="4517197"/>
            <a:ext cx="1650248" cy="3731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dirty="0">
                <a:latin typeface="Avenir Next Regular"/>
                <a:cs typeface="Avenir Next Regular"/>
              </a:rPr>
              <a:t>ADAM 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IT TECHNICIAN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rcRect l="890" t="50840" r="2370"/>
          <a:stretch>
            <a:fillRect/>
          </a:stretch>
        </p:blipFill>
        <p:spPr>
          <a:xfrm>
            <a:off x="-104245" y="5091112"/>
            <a:ext cx="9378810" cy="6360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rot="10800000" flipH="1" flipV="1">
            <a:off x="4572000" y="1576387"/>
            <a:ext cx="0" cy="2637502"/>
          </a:xfrm>
          <a:prstGeom prst="straightConnector1">
            <a:avLst/>
          </a:prstGeom>
          <a:ln w="19050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97647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652" y="1893062"/>
            <a:ext cx="9204158" cy="121179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93062"/>
            <a:ext cx="9143030" cy="1178750"/>
          </a:xfrm>
        </p:spPr>
        <p:txBody>
          <a:bodyPr vert="horz"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When IT was blind at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Zylker.</a:t>
            </a:r>
          </a:p>
          <a:p>
            <a:pPr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venir Light"/>
                <a:cs typeface="Avenir Light"/>
              </a:rPr>
              <a:t>IT challenge: Staying on top of network alarms and failures.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890" t="50840" r="2370"/>
          <a:stretch>
            <a:fillRect/>
          </a:stretch>
        </p:blipFill>
        <p:spPr>
          <a:xfrm>
            <a:off x="-104245" y="3071812"/>
            <a:ext cx="9378810" cy="636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050"/>
            <a:ext cx="9144000" cy="71173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venir Next Regular"/>
                <a:cs typeface="Avenir Next Regular"/>
              </a:rPr>
              <a:t>An influx of incidents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890" t="50840" r="2370"/>
          <a:stretch>
            <a:fillRect/>
          </a:stretch>
        </p:blipFill>
        <p:spPr>
          <a:xfrm>
            <a:off x="-104245" y="5091112"/>
            <a:ext cx="9378810" cy="636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28572" y="881992"/>
            <a:ext cx="4086855" cy="4086855"/>
          </a:xfrm>
          <a:prstGeom prst="ellipse">
            <a:avLst/>
          </a:prstGeom>
          <a:noFill/>
          <a:ln w="28575" cap="flat">
            <a:solidFill>
              <a:schemeClr val="bg1">
                <a:lumMod val="95000"/>
              </a:schemeClr>
            </a:solidFill>
            <a:prstDash val="solid"/>
            <a:round/>
          </a:ln>
          <a:effectLst>
            <a:outerShdw>
              <a:srgbClr val="FFFFFF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2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20680" t="16850" r="21500" b="17660"/>
          <a:stretch>
            <a:fillRect/>
          </a:stretch>
        </p:blipFill>
        <p:spPr>
          <a:xfrm>
            <a:off x="4236898" y="585133"/>
            <a:ext cx="670070" cy="688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478" y="1127364"/>
            <a:ext cx="623619" cy="623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98" y="2614059"/>
            <a:ext cx="622721" cy="622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2854" y="4030466"/>
            <a:ext cx="620867" cy="620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 l="19760" t="15770" r="19820" b="17690"/>
          <a:stretch>
            <a:fillRect/>
          </a:stretch>
        </p:blipFill>
        <p:spPr>
          <a:xfrm>
            <a:off x="4208451" y="4416219"/>
            <a:ext cx="727097" cy="726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975" y="4030466"/>
            <a:ext cx="620867" cy="620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6816" y="1273816"/>
            <a:ext cx="1156686" cy="511679"/>
          </a:xfrm>
          <a:prstGeom prst="rect">
            <a:avLst/>
          </a:prstGeom>
        </p:spPr>
        <p:txBody>
          <a:bodyPr vert="horz" lIns="95250" tIns="47625" rIns="95250" bIns="47625" rtlCol="0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8:00AM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Mail servers are down.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5098" y="1044835"/>
            <a:ext cx="1421445" cy="788677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8:30AM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Business begins. Wendy is unable to access email.</a:t>
            </a:r>
          </a:p>
          <a:p>
            <a:pPr algn="ctr"/>
            <a:endParaRPr lang="en-US" sz="900" dirty="0">
              <a:latin typeface="Avenir Next Regular"/>
              <a:cs typeface="Avenir Next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alphaModFix amt="74000"/>
          </a:blip>
          <a:stretch>
            <a:fillRect/>
          </a:stretch>
        </p:blipFill>
        <p:spPr>
          <a:xfrm>
            <a:off x="6235098" y="1938884"/>
            <a:ext cx="359119" cy="3591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0340" y="1128105"/>
            <a:ext cx="622138" cy="6221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l="20680" t="16850" r="21500" b="17660"/>
          <a:stretch>
            <a:fillRect/>
          </a:stretch>
        </p:blipFill>
        <p:spPr>
          <a:xfrm>
            <a:off x="2170905" y="2581078"/>
            <a:ext cx="670070" cy="6886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7820" y="2669580"/>
            <a:ext cx="1421445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8:32AM</a:t>
            </a:r>
          </a:p>
          <a:p>
            <a:pPr algn="ctr"/>
            <a:r>
              <a:rPr lang="en-US" sz="900" dirty="0" err="1">
                <a:latin typeface="Avenir Next Regular"/>
                <a:cs typeface="Avenir Next Regular"/>
              </a:rPr>
              <a:t>Catrin</a:t>
            </a:r>
            <a:r>
              <a:rPr lang="en-US" sz="900" dirty="0">
                <a:latin typeface="Avenir Next Regular"/>
                <a:cs typeface="Avenir Next Regular"/>
              </a:rPr>
              <a:t> </a:t>
            </a:r>
            <a:r>
              <a:rPr lang="en-US" sz="900" dirty="0" smtClean="0">
                <a:latin typeface="Avenir Next Regular"/>
                <a:cs typeface="Avenir Next Regular"/>
              </a:rPr>
              <a:t>has </a:t>
            </a:r>
            <a:r>
              <a:rPr lang="en-US" sz="900" dirty="0">
                <a:latin typeface="Avenir Next Regular"/>
                <a:cs typeface="Avenir Next Regular"/>
              </a:rPr>
              <a:t>87 tickets related to mail issues.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5098" y="4085060"/>
            <a:ext cx="1421445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8:33AM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Catrin assigns all tickets to Scott.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49068" y="3498599"/>
            <a:ext cx="921933" cy="300672"/>
            <a:chOff x="5048715" y="1278055"/>
            <a:chExt cx="1380156" cy="4324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tretch>
              <a:fillRect/>
            </a:stretch>
          </p:blipFill>
          <p:spPr>
            <a:xfrm>
              <a:off x="5048715" y="1278055"/>
              <a:ext cx="430043" cy="4324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5432393" y="1278055"/>
              <a:ext cx="196379" cy="43203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5546693" y="1278055"/>
              <a:ext cx="196379" cy="43203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5660993" y="1278055"/>
              <a:ext cx="196379" cy="43203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5775293" y="1278055"/>
              <a:ext cx="196379" cy="43203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5889593" y="1278055"/>
              <a:ext cx="196379" cy="43203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6003893" y="1278055"/>
              <a:ext cx="196379" cy="4320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6118193" y="1278055"/>
              <a:ext cx="196379" cy="4320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alphaModFix amt="45000"/>
            </a:blip>
            <a:srcRect l="54290"/>
            <a:stretch>
              <a:fillRect/>
            </a:stretch>
          </p:blipFill>
          <p:spPr>
            <a:xfrm>
              <a:off x="6232493" y="1278055"/>
              <a:ext cx="196379" cy="432035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861277" y="3853152"/>
            <a:ext cx="1421445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9:30AM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Scott finds out that the mail server is down.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8264" y="4046767"/>
            <a:ext cx="1421445" cy="65017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10:00AM</a:t>
            </a:r>
          </a:p>
          <a:p>
            <a:pPr algn="ctr"/>
            <a:r>
              <a:rPr lang="en-US" sz="900" dirty="0" smtClean="0">
                <a:latin typeface="Avenir Next Regular"/>
                <a:cs typeface="Avenir Next Regular"/>
              </a:rPr>
              <a:t>Scott works </a:t>
            </a:r>
            <a:r>
              <a:rPr lang="en-US" sz="900" dirty="0">
                <a:latin typeface="Avenir Next Regular"/>
                <a:cs typeface="Avenir Next Regular"/>
              </a:rPr>
              <a:t>on the issue and fixes the servers.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9459" y="2669580"/>
            <a:ext cx="1421445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10:10AM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Servers are up and running.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9530" y="1183334"/>
            <a:ext cx="1421445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10:15AM</a:t>
            </a:r>
          </a:p>
          <a:p>
            <a:pPr algn="ctr"/>
            <a:r>
              <a:rPr lang="en-US" sz="900" dirty="0">
                <a:latin typeface="Avenir Next Regular"/>
                <a:cs typeface="Avenir Next Regular"/>
              </a:rPr>
              <a:t>Mail service is up, and all tickets are resolved.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alphaModFix amt="74000"/>
          </a:blip>
          <a:stretch>
            <a:fillRect/>
          </a:stretch>
        </p:blipFill>
        <p:spPr>
          <a:xfrm>
            <a:off x="2528572" y="1938884"/>
            <a:ext cx="359119" cy="3591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alphaModFix amt="60000"/>
          </a:blip>
          <a:stretch>
            <a:fillRect/>
          </a:stretch>
        </p:blipFill>
        <p:spPr>
          <a:xfrm>
            <a:off x="2530093" y="3508996"/>
            <a:ext cx="382995" cy="3829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30232" y="3126871"/>
            <a:ext cx="1850048" cy="51167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REACTIVE RESPONSE.</a:t>
            </a:r>
          </a:p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SLOW FIX.</a:t>
            </a:r>
          </a:p>
          <a:p>
            <a:pPr algn="ctr"/>
            <a:r>
              <a:rPr lang="en-US" sz="900" b="1" dirty="0">
                <a:latin typeface="Avenir Next Regular"/>
                <a:cs typeface="Avenir Next Regular"/>
              </a:rPr>
              <a:t>MORE BUSINESS IMPACT.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630232" y="1750984"/>
            <a:ext cx="1850048" cy="1356420"/>
            <a:chOff x="3630232" y="1903384"/>
            <a:chExt cx="1850048" cy="135642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19085" y="2578453"/>
              <a:ext cx="661195" cy="66119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1666" y="2558717"/>
              <a:ext cx="700667" cy="70066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30232" y="2558295"/>
              <a:ext cx="701509" cy="7015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9896" y="1903384"/>
              <a:ext cx="724207" cy="72420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9"/>
      <p:bldP spid="5" grpId="23"/>
      <p:bldP spid="6" grpId="1"/>
      <p:bldP spid="6" grpId="28"/>
      <p:bldP spid="7" grpId="4"/>
      <p:bldP spid="7" grpId="31"/>
      <p:bldP spid="8" grpId="7"/>
      <p:bldP spid="8" grpId="37"/>
      <p:bldP spid="9" grpId="10"/>
      <p:bldP spid="9" grpId="40"/>
      <p:bldP spid="10" grpId="11"/>
      <p:bldP spid="10" grpId="42"/>
      <p:bldP spid="11" grpId="0"/>
      <p:bldP spid="11" grpId="24"/>
      <p:bldP spid="12" grpId="2"/>
      <p:bldP spid="12" grpId="27"/>
      <p:bldP spid="13" grpId="3"/>
      <p:bldP spid="13" grpId="30"/>
      <p:bldP spid="14" grpId="18"/>
      <p:bldP spid="14" grpId="25"/>
      <p:bldP spid="15" grpId="14"/>
      <p:bldP spid="15" grpId="33"/>
      <p:bldP spid="16" grpId="5"/>
      <p:bldP spid="16" grpId="32"/>
      <p:bldP spid="17" grpId="8"/>
      <p:bldP spid="17" grpId="38"/>
      <p:bldP spid="18" grpId="6"/>
      <p:bldP spid="18" grpId="36"/>
      <p:bldP spid="28" grpId="9"/>
      <p:bldP spid="28" grpId="39"/>
      <p:bldP spid="29" grpId="12"/>
      <p:bldP spid="29" grpId="41"/>
      <p:bldP spid="30" grpId="15"/>
      <p:bldP spid="30" grpId="34"/>
      <p:bldP spid="31" grpId="17"/>
      <p:bldP spid="31" grpId="26"/>
      <p:bldP spid="32" grpId="16"/>
      <p:bldP spid="32" grpId="29"/>
      <p:bldP spid="33" grpId="13"/>
      <p:bldP spid="33" grpId="35"/>
      <p:bldP spid="34" grpId="22"/>
      <p:bldP spid="35" grpId="2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7" val="Roboto-thin"/>
  <p:tag name="webfont10" val="Raleway-light"/>
  <p:tag name="webfont15" val="Source Sans Pro-demi_bold"/>
  <p:tag name="webfont14" val="Raleway-thin"/>
  <p:tag name="webfont12" val="Raleway-extra_ligh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1:1" val="4"/>
  <p:tag name="fontWeight:6:1:0" val="4"/>
  <p:tag name="fontWeight:6:1:3" val="4"/>
  <p:tag name="fontWeight:6:1:2" val="4"/>
  <p:tag name="fontWeight:2:0:0" val="0"/>
  <p:tag name="fontWeight:6:0:0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1:1:0" val="4"/>
  <p:tag name="fontWeight:22:2:0" val="4"/>
  <p:tag name="fontWeight:26:1:0" val="4"/>
  <p:tag name="fontWeight:24:2:0" val="4"/>
  <p:tag name="fontWeight:20:0:1" val="4"/>
  <p:tag name="fontWeight:25:1:0" val="4"/>
  <p:tag name="fontWeight:20:0:0" val="4"/>
  <p:tag name="fontWeight:22:0:0" val="4"/>
  <p:tag name="fontWeight:22:1:0" val="4"/>
  <p:tag name="fontWeight:24:1:0" val="4"/>
  <p:tag name="fontWeight:24:0:0" val="4"/>
  <p:tag name="fontWeight:25:0:0" val="4"/>
  <p:tag name="fontWeight:27:0:0" val="4"/>
  <p:tag name="fontWeight:20:1:0" val="4"/>
  <p:tag name="fontWeight:21:2:0" val="4"/>
  <p:tag name="fontWeight:23:0:1" val="4"/>
  <p:tag name="fontWeight:23:0:0" val="4"/>
  <p:tag name="fontWeight:26:0:0" val="4"/>
  <p:tag name="fontWeight:21:0:0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1:1:0" val="4"/>
  <p:tag name="fontWeight:22:2:0" val="4"/>
  <p:tag name="fontWeight:26:1:0" val="4"/>
  <p:tag name="fontWeight:24:2:0" val="4"/>
  <p:tag name="fontWeight:20:0:1" val="4"/>
  <p:tag name="fontWeight:25:1:0" val="4"/>
  <p:tag name="fontWeight:20:0:0" val="4"/>
  <p:tag name="fontWeight:22:0:0" val="4"/>
  <p:tag name="fontWeight:22:1:0" val="4"/>
  <p:tag name="fontWeight:24:1:0" val="4"/>
  <p:tag name="fontWeight:24:0:0" val="4"/>
  <p:tag name="fontWeight:25:0:0" val="4"/>
  <p:tag name="fontWeight:27:0:0" val="4"/>
  <p:tag name="fontWeight:20:1:0" val="4"/>
  <p:tag name="fontWeight:21:2:0" val="4"/>
  <p:tag name="fontWeight:23:0:1" val="4"/>
  <p:tag name="fontWeight:23:0:0" val="4"/>
  <p:tag name="fontWeight:26:0:0" val="4"/>
  <p:tag name="fontWeight:21:0:0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1:1:0" val="4"/>
  <p:tag name="fontWeight:22:2:0" val="4"/>
  <p:tag name="fontWeight:26:1:0" val="4"/>
  <p:tag name="fontWeight:24:2:0" val="4"/>
  <p:tag name="fontWeight:20:0:1" val="4"/>
  <p:tag name="fontWeight:25:1:0" val="4"/>
  <p:tag name="fontWeight:20:0:0" val="4"/>
  <p:tag name="fontWeight:22:0:0" val="4"/>
  <p:tag name="fontWeight:22:1:0" val="4"/>
  <p:tag name="fontWeight:24:1:0" val="4"/>
  <p:tag name="fontWeight:24:0:0" val="4"/>
  <p:tag name="fontWeight:25:0:0" val="4"/>
  <p:tag name="fontWeight:27:0:0" val="4"/>
  <p:tag name="fontWeight:20:1:0" val="4"/>
  <p:tag name="fontWeight:21:2:0" val="4"/>
  <p:tag name="fontWeight:23:0:1" val="4"/>
  <p:tag name="fontWeight:23:0:0" val="4"/>
  <p:tag name="fontWeight:26:0:0" val="4"/>
  <p:tag name="fontWeight:21:0:0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1:1" val="4"/>
  <p:tag name="fontWeight:6:1:0" val="4"/>
  <p:tag name="fontWeight:6:1:3" val="4"/>
  <p:tag name="fontWeight:6:1:2" val="4"/>
  <p:tag name="fontWeight:2:0:0" val="0"/>
  <p:tag name="fontWeight:6:0:0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8:1:0" val="4"/>
  <p:tag name="fontWeight:17:0:0" val="4"/>
  <p:tag name="fontWeight:8:0:0" val="4"/>
  <p:tag name="fontWeight:12:0:0" val="4"/>
  <p:tag name="fontWeight:2:0:0" val="4"/>
  <p:tag name="fontWeight:17:1:0" val="4"/>
  <p:tag name="fontWeight:20:0:0" val="4"/>
  <p:tag name="fontWeight:14:0:0" val="4"/>
  <p:tag name="fontWeight:2:0:3" val="4"/>
  <p:tag name="fontWeight:7:1:0" val="4"/>
  <p:tag name="fontWeight:2:0:1" val="4"/>
  <p:tag name="fontWeight:2:0:2" val="4"/>
  <p:tag name="fontWeight:9:0:0" val="4"/>
  <p:tag name="fontWeight:18:1:1" val="4"/>
  <p:tag name="fontWeight:14:1:0" val="4"/>
  <p:tag name="fontWeight:18:0:0" val="4"/>
  <p:tag name="fontWeight:12:1:0" val="4"/>
  <p:tag name="fontWeight:7:0:0" val="4"/>
  <p:tag name="fontWeight:20:1:0" val="4"/>
  <p:tag name="fontWeight:9:1:0" val="4"/>
  <p:tag name="fontWeight:18:1:0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1:3" val="4"/>
  <p:tag name="fontWeight:3:1:0" val="4"/>
  <p:tag name="fontWeight:3:1:2" val="4"/>
  <p:tag name="fontWeight:3:0:0" val="4"/>
  <p:tag name="fontWeight:3:1:1" val="4"/>
  <p:tag name="fontWeight:3:0:1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6:1:0" val="4"/>
  <p:tag name="fontWeight:16:1:1" val="4"/>
  <p:tag name="fontWeight:29:1:1" val="4"/>
  <p:tag name="fontWeight:40:0:0" val="4"/>
  <p:tag name="fontWeight:2:0:0" val="4"/>
  <p:tag name="fontWeight:11:1:0" val="4"/>
  <p:tag name="fontWeight:17:1:0" val="4"/>
  <p:tag name="fontWeight:17:1:1" val="4"/>
  <p:tag name="fontWeight:29:1:0" val="4"/>
  <p:tag name="fontWeight:30:1:0" val="4"/>
  <p:tag name="fontWeight:12:2:0" val="4"/>
  <p:tag name="fontWeight:12:1:0" val="4"/>
  <p:tag name="fontWeight:28:1:0" val="4"/>
  <p:tag name="fontWeight:31:1:0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6:1:1" val="4"/>
  <p:tag name="fontWeight:6:1:0" val="4"/>
  <p:tag name="fontWeight:6:1:3" val="4"/>
  <p:tag name="fontWeight:6:1:2" val="4"/>
  <p:tag name="fontWeight:2:0:0" val="0"/>
  <p:tag name="fontWeight:6:0:0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1:1" val="1"/>
  <p:tag name="fontWeight:4:1:0" val="1"/>
  <p:tag name="fontWeight:4:0:0" val="1"/>
  <p:tag name="fontWeight:4:1:2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:7:0" val="4"/>
  <p:tag name="fontWeight:1:4:0" val="4"/>
  <p:tag name="fontWeight:4:0:0" val="4"/>
  <p:tag name="fontWeight:1:5:0" val="4"/>
  <p:tag name="fontWeight:2:0:0" val="4"/>
  <p:tag name="fontWeight:1:3:0" val="4"/>
  <p:tag name="fontWeight:1:8:0" val="4"/>
  <p:tag name="fontWeight:1:0:0" val="4"/>
  <p:tag name="fontWeight:1:6:0" val="4"/>
  <p:tag name="fontWeight:1:1:0" val="4"/>
  <p:tag name="fontWeight:0:0:0" val="4"/>
  <p:tag name="fontWeight:1:2:0" val="4"/>
  <p:tag name="fontWeight:3:0:0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1:1" val="1"/>
  <p:tag name="fontWeight:4:1:0" val="1"/>
  <p:tag name="fontWeight:4:0:0" val="1"/>
  <p:tag name="fontWeight:4:1:2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1:1" val="1"/>
  <p:tag name="fontWeight:4:1:0" val="1"/>
  <p:tag name="fontWeight:4:0:0" val="1"/>
  <p:tag name="fontWeight:4:1:2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1:1" val="1"/>
  <p:tag name="fontWeight:4:1:0" val="1"/>
  <p:tag name="fontWeight:4:0:0" val="1"/>
  <p:tag name="fontWeight:4:1:2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1:1" val="1"/>
  <p:tag name="fontWeight:4:1:0" val="1"/>
  <p:tag name="fontWeight:4:0:0" val="1"/>
  <p:tag name="fontWeight:4:1:2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3:1:0" val="4"/>
  <p:tag name="fontWeight:6:1:1" val="4"/>
  <p:tag name="fontWeight:6:1:0" val="4"/>
  <p:tag name="fontWeight:15:1:0" val="4"/>
  <p:tag name="fontWeight:6:1:2" val="4"/>
  <p:tag name="fontWeight:15:1:1" val="4"/>
  <p:tag name="fontWeight:31:0:0" val="4"/>
  <p:tag name="fontWeight:11:1:0" val="4"/>
  <p:tag name="fontWeight:17:1:0" val="4"/>
  <p:tag name="fontWeight:5:1:0" val="4"/>
  <p:tag name="fontWeight:22:0:0" val="4"/>
  <p:tag name="fontWeight:25:0:0" val="4"/>
  <p:tag name="fontWeight:9:1:0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8:0:0" val="4"/>
  <p:tag name="fontWeight:7:0:0" val="4"/>
  <p:tag name="fontWeight:4:0:0" val="4"/>
  <p:tag name="fontWeight:3:0:0" val="4"/>
  <p:tag name="fontWeight:6:0:0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3:0" val="4"/>
  <p:tag name="fontWeight:2:2:0" val="4"/>
  <p:tag name="fontWeight:2:0:0" val="4"/>
  <p:tag name="fontWeight:2:4:0" val="4"/>
  <p:tag name="fontWeight:2:1:0" val="4"/>
  <p:tag name="fontWeight:6:0:0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4"/>
  <p:tag name="fontWeight:2:0:0" val="0"/>
  <p:tag name="fontWeight:5:0:0" val="4"/>
  <p:tag name="fontWeight:3:0:0" val="4"/>
  <p:tag name="fontWeight:6:0:0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4"/>
  <p:tag name="fontWeight:3:0:0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6"/>
  <p:tag name="fontWeight:3:0:0" val="4"/>
  <p:tag name="fontWeight:3:0:1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2F0F1C"/>
      </a:dk2>
      <a:lt2>
        <a:srgbClr val="F1FAFB"/>
      </a:lt2>
      <a:accent1>
        <a:srgbClr val="A0CB46"/>
      </a:accent1>
      <a:accent2>
        <a:srgbClr val="4FBFC9"/>
      </a:accent2>
      <a:accent3>
        <a:srgbClr val="F7990F"/>
      </a:accent3>
      <a:accent4>
        <a:srgbClr val="ED4F39"/>
      </a:accent4>
      <a:accent5>
        <a:srgbClr val="BD3B70"/>
      </a:accent5>
      <a:accent6>
        <a:srgbClr val="FFCC52"/>
      </a:accent6>
      <a:hlink>
        <a:srgbClr val="4FBFC9"/>
      </a:hlink>
      <a:folHlink>
        <a:srgbClr val="BD3B70"/>
      </a:folHlink>
    </a:clrScheme>
    <a:fontScheme name="Defaul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2F0F1C"/>
      </a:dk2>
      <a:lt2>
        <a:srgbClr val="F1FAFB"/>
      </a:lt2>
      <a:accent1>
        <a:srgbClr val="A0CB46"/>
      </a:accent1>
      <a:accent2>
        <a:srgbClr val="4FBFC9"/>
      </a:accent2>
      <a:accent3>
        <a:srgbClr val="F7990F"/>
      </a:accent3>
      <a:accent4>
        <a:srgbClr val="ED4F39"/>
      </a:accent4>
      <a:accent5>
        <a:srgbClr val="BD3B70"/>
      </a:accent5>
      <a:accent6>
        <a:srgbClr val="FFCC52"/>
      </a:accent6>
      <a:hlink>
        <a:srgbClr val="4FBFC9"/>
      </a:hlink>
      <a:folHlink>
        <a:srgbClr val="BD3B70"/>
      </a:folHlink>
    </a:clrScheme>
    <a:fontScheme name="Defaul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11278</TotalTime>
  <Words>623</Words>
  <Application>Microsoft Macintosh PowerPoint</Application>
  <PresentationFormat>On-screen Show (16:9)</PresentationFormat>
  <Paragraphs>119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IT Management, Simplified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hello@servicedeskplus.com</vt:lpstr>
    </vt:vector>
  </TitlesOfParts>
  <Company>Zoho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ASHWIN</dc:creator>
  <cp:lastModifiedBy>Ashwin Ram</cp:lastModifiedBy>
  <cp:revision>58</cp:revision>
  <dcterms:created xsi:type="dcterms:W3CDTF">2010-03-09T10:03:29Z</dcterms:created>
  <dcterms:modified xsi:type="dcterms:W3CDTF">2017-01-02T04:28:16Z</dcterms:modified>
</cp:coreProperties>
</file>